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vanka.britvic.ib@gmail.com" initials="i" lastIdx="1" clrIdx="0">
    <p:extLst>
      <p:ext uri="{19B8F6BF-5375-455C-9EA6-DF929625EA0E}">
        <p15:presenceInfo xmlns:p15="http://schemas.microsoft.com/office/powerpoint/2012/main" userId="94a62f81de2fac4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268A7EB-12D8-40BE-A5E4-9C530BAFAD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908B5C11-BFF7-48B8-8E1F-AA29B3EEAE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89F86ED8-67C4-49EE-BBED-28288E017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11E6C-AFDD-45B2-B195-0B587A93675F}" type="datetimeFigureOut">
              <a:rPr lang="hr-HR" smtClean="0"/>
              <a:t>19.5.2021.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7F08E029-60D4-4520-87AD-8CE914813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0BCA43AB-B7B4-41CC-AE1C-1E8E3018C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39676-1AC4-4663-8579-77D66703E5F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76459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20103D0-69AE-417B-822C-7FF45847C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E8248687-4CC9-467B-9639-84AE93968E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A158C705-25C3-43D9-9BF4-6E32C4005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11E6C-AFDD-45B2-B195-0B587A93675F}" type="datetimeFigureOut">
              <a:rPr lang="hr-HR" smtClean="0"/>
              <a:t>19.5.2021.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DD0B07B4-D892-4D8D-9B33-C9BF5F9FA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D65C621E-85AE-489B-B41B-39301350B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39676-1AC4-4663-8579-77D66703E5F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32857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570E5B4F-9B9F-4C3B-85D5-9F657E54A2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4D8C4869-743A-4055-965D-8A939E766E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3F6F70E6-89A2-4D4B-AF54-383334D01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11E6C-AFDD-45B2-B195-0B587A93675F}" type="datetimeFigureOut">
              <a:rPr lang="hr-HR" smtClean="0"/>
              <a:t>19.5.2021.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D3DA2F74-8940-4A85-95DF-BF383F915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4458E231-7772-433A-9339-C6A62A775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39676-1AC4-4663-8579-77D66703E5F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06940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A108D75-28B5-441A-90AF-EC1F73AD3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44DFDD4-8186-4005-95C1-62DF92050D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D057A657-CB60-4776-97D4-53C7CFB56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11E6C-AFDD-45B2-B195-0B587A93675F}" type="datetimeFigureOut">
              <a:rPr lang="hr-HR" smtClean="0"/>
              <a:t>19.5.2021.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349B8281-5991-4A56-90A2-517BC3FBF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43F1FCEE-E50D-425B-92F3-F4BEF9A5A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39676-1AC4-4663-8579-77D66703E5F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10480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EB44191-C025-4A61-82B2-BAA625ECE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C5E6348D-7102-4493-8994-D81BD97D33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C47AE6DC-1FF6-42B9-9583-779DFE66C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11E6C-AFDD-45B2-B195-0B587A93675F}" type="datetimeFigureOut">
              <a:rPr lang="hr-HR" smtClean="0"/>
              <a:t>19.5.2021.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2E1B32DB-5FC0-4E02-A660-3E8F189AF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EE2FFC23-EA36-47F4-A1A0-916ADE683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39676-1AC4-4663-8579-77D66703E5F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36905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7EA5B34-BFCA-413A-8A82-7B3C70D0B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79AB12F-B2F0-4533-B8F6-4A53305F94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35B93749-F337-4C61-A701-7ADA805CB5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275C7A29-6CB0-49E9-BC9D-ADA5C2471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11E6C-AFDD-45B2-B195-0B587A93675F}" type="datetimeFigureOut">
              <a:rPr lang="hr-HR" smtClean="0"/>
              <a:t>19.5.2021.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961B6D8E-5429-49A6-9FA4-A645A66890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8293F583-7146-4059-90D1-FC452AF15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39676-1AC4-4663-8579-77D66703E5F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465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D21093E-908E-46E2-B977-D9F97B50A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08728ACB-DFBD-4A01-AE93-B62E1C3E65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4D67AADA-9093-4365-9043-39244C0C54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04E9C02D-CB4F-42FF-A7B2-2A22C1EF0C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E32B1BB5-C531-4966-98B1-4F18BC51C5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B1441D6E-A90C-4D79-8D5C-688613263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11E6C-AFDD-45B2-B195-0B587A93675F}" type="datetimeFigureOut">
              <a:rPr lang="hr-HR" smtClean="0"/>
              <a:t>19.5.2021.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5361DA9F-83DE-4F5A-80C3-E7AE68F04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138E8B4F-CD06-4C95-AF7F-A797186DD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39676-1AC4-4663-8579-77D66703E5F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75321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EB268BA-EB7C-44BF-B312-44ACD8FBF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59EAACA9-2A81-4795-AEF1-4B1B246BF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11E6C-AFDD-45B2-B195-0B587A93675F}" type="datetimeFigureOut">
              <a:rPr lang="hr-HR" smtClean="0"/>
              <a:t>19.5.2021.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CB2A0F0F-28AE-4E29-BF18-84213605B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D69CA29B-FC54-4A2D-B0D5-6A554CA2D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39676-1AC4-4663-8579-77D66703E5F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64978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E8534270-F79B-4696-A1B7-FC85A0B23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11E6C-AFDD-45B2-B195-0B587A93675F}" type="datetimeFigureOut">
              <a:rPr lang="hr-HR" smtClean="0"/>
              <a:t>19.5.2021.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A163F460-0BEA-4684-9AEB-E7E65D577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7C2EE8A9-7592-40D1-B817-53243D745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39676-1AC4-4663-8579-77D66703E5F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64163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44793BE-9FB5-4969-A5E7-CE4C58CE2A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BBEF95E-4FE3-4070-A3B0-DAC02A76DD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150D5626-39F7-4694-B16F-E33712FE23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FCA91D3C-0F11-4219-885E-FECE3FFB8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11E6C-AFDD-45B2-B195-0B587A93675F}" type="datetimeFigureOut">
              <a:rPr lang="hr-HR" smtClean="0"/>
              <a:t>19.5.2021.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25E1CAC8-F4BC-425A-92B9-56E05BBF1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1B07DFBF-5C11-4C61-90DB-B8B881465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39676-1AC4-4663-8579-77D66703E5F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5746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699B9FD-A8EF-4EE3-91C1-243A6FD0F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4C4B2B16-7FF4-428A-9EC0-3ED6A6CACF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6B4ECBAF-7B43-4968-B2B2-1E94ECC147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9B8F8882-A07D-48B2-8C6B-421BCAA33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11E6C-AFDD-45B2-B195-0B587A93675F}" type="datetimeFigureOut">
              <a:rPr lang="hr-HR" smtClean="0"/>
              <a:t>19.5.2021.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EBA1CBE1-6761-4312-AA21-B78B255B9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AEFB7E3A-73CA-4719-9270-C7BFC6C2B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39676-1AC4-4663-8579-77D66703E5F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05396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31CD2B53-1A63-44CE-9676-6A951E4582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5C26E251-6592-4B93-B01C-6C06040733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DB882989-EAF4-4240-8EF3-D3FE648754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11E6C-AFDD-45B2-B195-0B587A93675F}" type="datetimeFigureOut">
              <a:rPr lang="hr-HR" smtClean="0"/>
              <a:t>19.5.2021.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EE7525BE-7A95-4B3D-BD1C-2D331A2E4C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17E00837-25EB-46D4-841A-432DDE2EAB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39676-1AC4-4663-8579-77D66703E5F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64092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7">
            <a:extLst>
              <a:ext uri="{FF2B5EF4-FFF2-40B4-BE49-F238E27FC236}">
                <a16:creationId xmlns:a16="http://schemas.microsoft.com/office/drawing/2014/main" id="{B26EE4FD-480F-42A5-9FEB-DA630457CF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5">
            <a:extLst>
              <a:ext uri="{FF2B5EF4-FFF2-40B4-BE49-F238E27FC236}">
                <a16:creationId xmlns:a16="http://schemas.microsoft.com/office/drawing/2014/main" id="{A187062F-BE14-42FC-B06A-607DB23849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842688" y="1766812"/>
            <a:ext cx="822493" cy="4232692"/>
          </a:xfrm>
          <a:custGeom>
            <a:avLst/>
            <a:gdLst>
              <a:gd name="T0" fmla="*/ 491 w 491"/>
              <a:gd name="T1" fmla="*/ 2247 h 2732"/>
              <a:gd name="T2" fmla="*/ 0 w 491"/>
              <a:gd name="T3" fmla="*/ 2732 h 2732"/>
              <a:gd name="T4" fmla="*/ 0 w 491"/>
              <a:gd name="T5" fmla="*/ 486 h 2732"/>
              <a:gd name="T6" fmla="*/ 491 w 491"/>
              <a:gd name="T7" fmla="*/ 0 h 2732"/>
              <a:gd name="T8" fmla="*/ 491 w 491"/>
              <a:gd name="T9" fmla="*/ 2247 h 2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1" h="2732">
                <a:moveTo>
                  <a:pt x="491" y="2247"/>
                </a:moveTo>
                <a:lnTo>
                  <a:pt x="0" y="2732"/>
                </a:lnTo>
                <a:lnTo>
                  <a:pt x="0" y="486"/>
                </a:lnTo>
                <a:lnTo>
                  <a:pt x="491" y="0"/>
                </a:lnTo>
                <a:lnTo>
                  <a:pt x="491" y="224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Freeform 6">
            <a:extLst>
              <a:ext uri="{FF2B5EF4-FFF2-40B4-BE49-F238E27FC236}">
                <a16:creationId xmlns:a16="http://schemas.microsoft.com/office/drawing/2014/main" id="{731FE21B-2A45-4BF5-8B03-E12341988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842689" y="1423780"/>
            <a:ext cx="687754" cy="3820236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Freeform 7">
            <a:extLst>
              <a:ext uri="{FF2B5EF4-FFF2-40B4-BE49-F238E27FC236}">
                <a16:creationId xmlns:a16="http://schemas.microsoft.com/office/drawing/2014/main" id="{2DC5A94D-79ED-48F5-9DC5-96CBB507CE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1183243" y="1239381"/>
            <a:ext cx="347200" cy="3699705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Rectangle 8">
            <a:extLst>
              <a:ext uri="{FF2B5EF4-FFF2-40B4-BE49-F238E27FC236}">
                <a16:creationId xmlns:a16="http://schemas.microsoft.com/office/drawing/2014/main" id="{93A3D4BE-AF25-4F9A-9C29-1145CCE24A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1183242" y="1230651"/>
            <a:ext cx="10208658" cy="353107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82DD1521-998C-4638-87C4-B99E1B3348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0997" y="1607809"/>
            <a:ext cx="9236026" cy="2876680"/>
          </a:xfrm>
        </p:spPr>
        <p:txBody>
          <a:bodyPr anchor="b">
            <a:normAutofit/>
          </a:bodyPr>
          <a:lstStyle/>
          <a:p>
            <a:pPr algn="l"/>
            <a:r>
              <a:rPr lang="hr-HR" sz="6600">
                <a:solidFill>
                  <a:srgbClr val="FFFFFF"/>
                </a:solidFill>
              </a:rPr>
              <a:t>Presjek pravca i krivulje drugog reda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B780FA71-8F44-4490-83D9-11799A1D8B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87499" y="4810308"/>
            <a:ext cx="9003022" cy="1076551"/>
          </a:xfrm>
        </p:spPr>
        <p:txBody>
          <a:bodyPr>
            <a:normAutofit/>
          </a:bodyPr>
          <a:lstStyle/>
          <a:p>
            <a:pPr algn="l"/>
            <a:r>
              <a:rPr lang="hr-HR"/>
              <a:t>Odnos pravca i elipse</a:t>
            </a:r>
          </a:p>
        </p:txBody>
      </p:sp>
    </p:spTree>
    <p:extLst>
      <p:ext uri="{BB962C8B-B14F-4D97-AF65-F5344CB8AC3E}">
        <p14:creationId xmlns:p14="http://schemas.microsoft.com/office/powerpoint/2010/main" val="3616670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5AB4209-0FDE-43B6-A56E-E4A351850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780D62D-9E01-4242-A01B-5BFDD56B8E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r-HR" dirty="0"/>
          </a:p>
        </p:txBody>
      </p:sp>
      <p:sp>
        <p:nvSpPr>
          <p:cNvPr id="5" name="Elipsa 4">
            <a:extLst>
              <a:ext uri="{FF2B5EF4-FFF2-40B4-BE49-F238E27FC236}">
                <a16:creationId xmlns:a16="http://schemas.microsoft.com/office/drawing/2014/main" id="{1E929F17-4E77-4814-AC4C-1FE101748A76}"/>
              </a:ext>
            </a:extLst>
          </p:cNvPr>
          <p:cNvSpPr/>
          <p:nvPr/>
        </p:nvSpPr>
        <p:spPr>
          <a:xfrm>
            <a:off x="1533832" y="2852257"/>
            <a:ext cx="1986116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cxnSp>
        <p:nvCxnSpPr>
          <p:cNvPr id="7" name="Ravni poveznik 6">
            <a:extLst>
              <a:ext uri="{FF2B5EF4-FFF2-40B4-BE49-F238E27FC236}">
                <a16:creationId xmlns:a16="http://schemas.microsoft.com/office/drawing/2014/main" id="{59B53B49-8103-492C-A279-9AE86726C668}"/>
              </a:ext>
            </a:extLst>
          </p:cNvPr>
          <p:cNvCxnSpPr>
            <a:cxnSpLocks/>
          </p:cNvCxnSpPr>
          <p:nvPr/>
        </p:nvCxnSpPr>
        <p:spPr>
          <a:xfrm flipH="1">
            <a:off x="2067278" y="2368212"/>
            <a:ext cx="1803634" cy="186949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Elipsa 7">
            <a:extLst>
              <a:ext uri="{FF2B5EF4-FFF2-40B4-BE49-F238E27FC236}">
                <a16:creationId xmlns:a16="http://schemas.microsoft.com/office/drawing/2014/main" id="{ED29ECBB-C98D-4B0B-BCB7-8DF8FBEAAFAA}"/>
              </a:ext>
            </a:extLst>
          </p:cNvPr>
          <p:cNvSpPr/>
          <p:nvPr/>
        </p:nvSpPr>
        <p:spPr>
          <a:xfrm>
            <a:off x="4945626" y="2852258"/>
            <a:ext cx="2104103" cy="1036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10" name="Ravni poveznik 9">
            <a:extLst>
              <a:ext uri="{FF2B5EF4-FFF2-40B4-BE49-F238E27FC236}">
                <a16:creationId xmlns:a16="http://schemas.microsoft.com/office/drawing/2014/main" id="{85167063-48E6-42DA-878C-7D5A67AA72E3}"/>
              </a:ext>
            </a:extLst>
          </p:cNvPr>
          <p:cNvCxnSpPr>
            <a:cxnSpLocks/>
          </p:cNvCxnSpPr>
          <p:nvPr/>
        </p:nvCxnSpPr>
        <p:spPr>
          <a:xfrm flipH="1">
            <a:off x="6374549" y="2462980"/>
            <a:ext cx="1536829" cy="18484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lipsa 10">
            <a:extLst>
              <a:ext uri="{FF2B5EF4-FFF2-40B4-BE49-F238E27FC236}">
                <a16:creationId xmlns:a16="http://schemas.microsoft.com/office/drawing/2014/main" id="{8805C284-0DB3-44B2-9BBF-76AFD7CE7A75}"/>
              </a:ext>
            </a:extLst>
          </p:cNvPr>
          <p:cNvSpPr/>
          <p:nvPr/>
        </p:nvSpPr>
        <p:spPr>
          <a:xfrm>
            <a:off x="8124446" y="2930013"/>
            <a:ext cx="1803633" cy="91440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15" name="Ravni poveznik 14">
            <a:extLst>
              <a:ext uri="{FF2B5EF4-FFF2-40B4-BE49-F238E27FC236}">
                <a16:creationId xmlns:a16="http://schemas.microsoft.com/office/drawing/2014/main" id="{D0D1E423-5163-41D3-A49E-71D2505FBB36}"/>
              </a:ext>
            </a:extLst>
          </p:cNvPr>
          <p:cNvCxnSpPr/>
          <p:nvPr/>
        </p:nvCxnSpPr>
        <p:spPr>
          <a:xfrm flipH="1">
            <a:off x="9507794" y="2930013"/>
            <a:ext cx="1150374" cy="15141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kstniOkvir 18">
            <a:extLst>
              <a:ext uri="{FF2B5EF4-FFF2-40B4-BE49-F238E27FC236}">
                <a16:creationId xmlns:a16="http://schemas.microsoft.com/office/drawing/2014/main" id="{244E902E-EFE7-4354-BC31-F095FA41DBB3}"/>
              </a:ext>
            </a:extLst>
          </p:cNvPr>
          <p:cNvSpPr txBox="1"/>
          <p:nvPr/>
        </p:nvSpPr>
        <p:spPr>
          <a:xfrm>
            <a:off x="1882546" y="4444181"/>
            <a:ext cx="149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T</a:t>
            </a:r>
            <a:r>
              <a:rPr lang="hr-HR" baseline="-25000" dirty="0"/>
              <a:t>1</a:t>
            </a:r>
            <a:r>
              <a:rPr lang="hr-HR" dirty="0"/>
              <a:t>,T</a:t>
            </a:r>
            <a:r>
              <a:rPr lang="hr-HR" baseline="-25000" dirty="0"/>
              <a:t>2 </a:t>
            </a:r>
            <a:r>
              <a:rPr lang="hr-HR" dirty="0"/>
              <a:t>– sjecišta</a:t>
            </a:r>
          </a:p>
          <a:p>
            <a:r>
              <a:rPr lang="hr-HR" dirty="0"/>
              <a:t>s - sekanta</a:t>
            </a:r>
          </a:p>
        </p:txBody>
      </p:sp>
      <p:sp>
        <p:nvSpPr>
          <p:cNvPr id="26" name="Dijagram toka: Poveznik 25">
            <a:extLst>
              <a:ext uri="{FF2B5EF4-FFF2-40B4-BE49-F238E27FC236}">
                <a16:creationId xmlns:a16="http://schemas.microsoft.com/office/drawing/2014/main" id="{B7541372-8255-4684-9B33-04E473555CE2}"/>
              </a:ext>
            </a:extLst>
          </p:cNvPr>
          <p:cNvSpPr/>
          <p:nvPr/>
        </p:nvSpPr>
        <p:spPr>
          <a:xfrm>
            <a:off x="2497394" y="3727778"/>
            <a:ext cx="68825" cy="77758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9" name="Dijagram toka: Poveznik 28">
            <a:extLst>
              <a:ext uri="{FF2B5EF4-FFF2-40B4-BE49-F238E27FC236}">
                <a16:creationId xmlns:a16="http://schemas.microsoft.com/office/drawing/2014/main" id="{F4D77785-D881-4AAB-BE08-C7042C32DB76}"/>
              </a:ext>
            </a:extLst>
          </p:cNvPr>
          <p:cNvSpPr/>
          <p:nvPr/>
        </p:nvSpPr>
        <p:spPr>
          <a:xfrm>
            <a:off x="3215147" y="2962951"/>
            <a:ext cx="78659" cy="94881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0" name="TekstniOkvir 29">
            <a:extLst>
              <a:ext uri="{FF2B5EF4-FFF2-40B4-BE49-F238E27FC236}">
                <a16:creationId xmlns:a16="http://schemas.microsoft.com/office/drawing/2014/main" id="{619DAB5F-19E1-4B9B-A5F0-2EABCC6DF1D0}"/>
              </a:ext>
            </a:extLst>
          </p:cNvPr>
          <p:cNvSpPr txBox="1"/>
          <p:nvPr/>
        </p:nvSpPr>
        <p:spPr>
          <a:xfrm>
            <a:off x="3519948" y="276286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r-HR" dirty="0"/>
          </a:p>
        </p:txBody>
      </p:sp>
      <p:sp>
        <p:nvSpPr>
          <p:cNvPr id="33" name="TekstniOkvir 32">
            <a:extLst>
              <a:ext uri="{FF2B5EF4-FFF2-40B4-BE49-F238E27FC236}">
                <a16:creationId xmlns:a16="http://schemas.microsoft.com/office/drawing/2014/main" id="{C2F52E73-CA46-4875-8EA1-689FE3546409}"/>
              </a:ext>
            </a:extLst>
          </p:cNvPr>
          <p:cNvSpPr txBox="1"/>
          <p:nvPr/>
        </p:nvSpPr>
        <p:spPr>
          <a:xfrm>
            <a:off x="3519947" y="2196207"/>
            <a:ext cx="27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s</a:t>
            </a:r>
          </a:p>
        </p:txBody>
      </p:sp>
      <p:sp>
        <p:nvSpPr>
          <p:cNvPr id="34" name="TekstniOkvir 33">
            <a:extLst>
              <a:ext uri="{FF2B5EF4-FFF2-40B4-BE49-F238E27FC236}">
                <a16:creationId xmlns:a16="http://schemas.microsoft.com/office/drawing/2014/main" id="{F0C77B3F-D15D-4182-89C2-A4BBF009F50B}"/>
              </a:ext>
            </a:extLst>
          </p:cNvPr>
          <p:cNvSpPr txBox="1"/>
          <p:nvPr/>
        </p:nvSpPr>
        <p:spPr>
          <a:xfrm>
            <a:off x="3374794" y="2789614"/>
            <a:ext cx="406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T</a:t>
            </a:r>
            <a:r>
              <a:rPr lang="hr-HR" baseline="-25000" dirty="0"/>
              <a:t>1</a:t>
            </a:r>
            <a:endParaRPr lang="hr-HR" dirty="0"/>
          </a:p>
        </p:txBody>
      </p:sp>
      <p:sp>
        <p:nvSpPr>
          <p:cNvPr id="36" name="TekstniOkvir 35">
            <a:extLst>
              <a:ext uri="{FF2B5EF4-FFF2-40B4-BE49-F238E27FC236}">
                <a16:creationId xmlns:a16="http://schemas.microsoft.com/office/drawing/2014/main" id="{DC0F9761-857F-4250-9364-91C54CDAD5E1}"/>
              </a:ext>
            </a:extLst>
          </p:cNvPr>
          <p:cNvSpPr txBox="1"/>
          <p:nvPr/>
        </p:nvSpPr>
        <p:spPr>
          <a:xfrm>
            <a:off x="5638800" y="2974258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dirty="0"/>
          </a:p>
        </p:txBody>
      </p:sp>
      <p:sp>
        <p:nvSpPr>
          <p:cNvPr id="37" name="TekstniOkvir 36">
            <a:extLst>
              <a:ext uri="{FF2B5EF4-FFF2-40B4-BE49-F238E27FC236}">
                <a16:creationId xmlns:a16="http://schemas.microsoft.com/office/drawing/2014/main" id="{2426A620-2515-456C-ADEC-96D8B3BECEF4}"/>
              </a:ext>
            </a:extLst>
          </p:cNvPr>
          <p:cNvSpPr txBox="1"/>
          <p:nvPr/>
        </p:nvSpPr>
        <p:spPr>
          <a:xfrm>
            <a:off x="5638800" y="2974258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dirty="0"/>
          </a:p>
        </p:txBody>
      </p:sp>
      <p:sp>
        <p:nvSpPr>
          <p:cNvPr id="38" name="TekstniOkvir 37">
            <a:extLst>
              <a:ext uri="{FF2B5EF4-FFF2-40B4-BE49-F238E27FC236}">
                <a16:creationId xmlns:a16="http://schemas.microsoft.com/office/drawing/2014/main" id="{FB5828ED-2025-41E7-B5CB-FC8A3B15BB16}"/>
              </a:ext>
            </a:extLst>
          </p:cNvPr>
          <p:cNvSpPr txBox="1"/>
          <p:nvPr/>
        </p:nvSpPr>
        <p:spPr>
          <a:xfrm>
            <a:off x="2497394" y="3766656"/>
            <a:ext cx="498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T</a:t>
            </a:r>
            <a:r>
              <a:rPr lang="hr-HR" baseline="-25000" dirty="0"/>
              <a:t>2</a:t>
            </a:r>
            <a:endParaRPr lang="hr-HR" dirty="0"/>
          </a:p>
        </p:txBody>
      </p:sp>
      <p:sp>
        <p:nvSpPr>
          <p:cNvPr id="41" name="Dijagram toka: Poveznik 40">
            <a:extLst>
              <a:ext uri="{FF2B5EF4-FFF2-40B4-BE49-F238E27FC236}">
                <a16:creationId xmlns:a16="http://schemas.microsoft.com/office/drawing/2014/main" id="{58B0C4E2-9830-4236-97BA-DCFC1F836529}"/>
              </a:ext>
            </a:extLst>
          </p:cNvPr>
          <p:cNvSpPr/>
          <p:nvPr/>
        </p:nvSpPr>
        <p:spPr>
          <a:xfrm>
            <a:off x="6921909" y="3546987"/>
            <a:ext cx="78658" cy="45719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2" name="TekstniOkvir 41">
            <a:extLst>
              <a:ext uri="{FF2B5EF4-FFF2-40B4-BE49-F238E27FC236}">
                <a16:creationId xmlns:a16="http://schemas.microsoft.com/office/drawing/2014/main" id="{ACDABEE8-961B-4790-955E-E104464E1578}"/>
              </a:ext>
            </a:extLst>
          </p:cNvPr>
          <p:cNvSpPr txBox="1"/>
          <p:nvPr/>
        </p:nvSpPr>
        <p:spPr>
          <a:xfrm>
            <a:off x="7602711" y="2302895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t</a:t>
            </a:r>
          </a:p>
        </p:txBody>
      </p:sp>
      <p:sp>
        <p:nvSpPr>
          <p:cNvPr id="43" name="TekstniOkvir 42">
            <a:extLst>
              <a:ext uri="{FF2B5EF4-FFF2-40B4-BE49-F238E27FC236}">
                <a16:creationId xmlns:a16="http://schemas.microsoft.com/office/drawing/2014/main" id="{F11827C5-D2BA-4896-B673-143684EC9CC1}"/>
              </a:ext>
            </a:extLst>
          </p:cNvPr>
          <p:cNvSpPr txBox="1"/>
          <p:nvPr/>
        </p:nvSpPr>
        <p:spPr>
          <a:xfrm>
            <a:off x="5638800" y="2974258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dirty="0"/>
          </a:p>
        </p:txBody>
      </p:sp>
      <p:sp>
        <p:nvSpPr>
          <p:cNvPr id="44" name="TekstniOkvir 43">
            <a:extLst>
              <a:ext uri="{FF2B5EF4-FFF2-40B4-BE49-F238E27FC236}">
                <a16:creationId xmlns:a16="http://schemas.microsoft.com/office/drawing/2014/main" id="{B592A8F1-5795-4302-85B6-E5F2172BEE72}"/>
              </a:ext>
            </a:extLst>
          </p:cNvPr>
          <p:cNvSpPr txBox="1"/>
          <p:nvPr/>
        </p:nvSpPr>
        <p:spPr>
          <a:xfrm>
            <a:off x="5638800" y="2974258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dirty="0"/>
          </a:p>
        </p:txBody>
      </p:sp>
      <p:sp>
        <p:nvSpPr>
          <p:cNvPr id="45" name="TekstniOkvir 44">
            <a:extLst>
              <a:ext uri="{FF2B5EF4-FFF2-40B4-BE49-F238E27FC236}">
                <a16:creationId xmlns:a16="http://schemas.microsoft.com/office/drawing/2014/main" id="{B3E64F2E-E0D0-4A09-9968-5CC57E2C3B81}"/>
              </a:ext>
            </a:extLst>
          </p:cNvPr>
          <p:cNvSpPr txBox="1"/>
          <p:nvPr/>
        </p:nvSpPr>
        <p:spPr>
          <a:xfrm>
            <a:off x="5638800" y="2974258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dirty="0"/>
          </a:p>
        </p:txBody>
      </p:sp>
      <p:sp>
        <p:nvSpPr>
          <p:cNvPr id="46" name="TekstniOkvir 45">
            <a:extLst>
              <a:ext uri="{FF2B5EF4-FFF2-40B4-BE49-F238E27FC236}">
                <a16:creationId xmlns:a16="http://schemas.microsoft.com/office/drawing/2014/main" id="{A5DE63FC-16AF-4451-9FBF-DFF70E5119A3}"/>
              </a:ext>
            </a:extLst>
          </p:cNvPr>
          <p:cNvSpPr txBox="1"/>
          <p:nvPr/>
        </p:nvSpPr>
        <p:spPr>
          <a:xfrm>
            <a:off x="5638800" y="2974258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dirty="0"/>
          </a:p>
        </p:txBody>
      </p:sp>
      <p:sp>
        <p:nvSpPr>
          <p:cNvPr id="47" name="TekstniOkvir 46">
            <a:extLst>
              <a:ext uri="{FF2B5EF4-FFF2-40B4-BE49-F238E27FC236}">
                <a16:creationId xmlns:a16="http://schemas.microsoft.com/office/drawing/2014/main" id="{BDEDB036-765E-4127-AED1-5725A031A9CD}"/>
              </a:ext>
            </a:extLst>
          </p:cNvPr>
          <p:cNvSpPr txBox="1"/>
          <p:nvPr/>
        </p:nvSpPr>
        <p:spPr>
          <a:xfrm>
            <a:off x="6970659" y="3407780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D</a:t>
            </a:r>
          </a:p>
        </p:txBody>
      </p:sp>
      <p:sp>
        <p:nvSpPr>
          <p:cNvPr id="48" name="TekstniOkvir 47">
            <a:extLst>
              <a:ext uri="{FF2B5EF4-FFF2-40B4-BE49-F238E27FC236}">
                <a16:creationId xmlns:a16="http://schemas.microsoft.com/office/drawing/2014/main" id="{16715924-C68F-4B9F-914C-D00DC3185314}"/>
              </a:ext>
            </a:extLst>
          </p:cNvPr>
          <p:cNvSpPr txBox="1"/>
          <p:nvPr/>
        </p:nvSpPr>
        <p:spPr>
          <a:xfrm>
            <a:off x="5638800" y="2974258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dirty="0"/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id="{F0073C4C-427D-4F0D-A2A4-1E880BD35D32}"/>
              </a:ext>
            </a:extLst>
          </p:cNvPr>
          <p:cNvSpPr txBox="1"/>
          <p:nvPr/>
        </p:nvSpPr>
        <p:spPr>
          <a:xfrm>
            <a:off x="5637320" y="2974019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dirty="0"/>
          </a:p>
        </p:txBody>
      </p:sp>
      <p:sp>
        <p:nvSpPr>
          <p:cNvPr id="6" name="TekstniOkvir 5">
            <a:extLst>
              <a:ext uri="{FF2B5EF4-FFF2-40B4-BE49-F238E27FC236}">
                <a16:creationId xmlns:a16="http://schemas.microsoft.com/office/drawing/2014/main" id="{B9D1DF10-F7C6-460D-B75A-EADD2AD70E62}"/>
              </a:ext>
            </a:extLst>
          </p:cNvPr>
          <p:cNvSpPr txBox="1"/>
          <p:nvPr/>
        </p:nvSpPr>
        <p:spPr>
          <a:xfrm>
            <a:off x="5637320" y="2974019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dirty="0"/>
          </a:p>
        </p:txBody>
      </p:sp>
      <p:sp>
        <p:nvSpPr>
          <p:cNvPr id="9" name="TekstniOkvir 8">
            <a:extLst>
              <a:ext uri="{FF2B5EF4-FFF2-40B4-BE49-F238E27FC236}">
                <a16:creationId xmlns:a16="http://schemas.microsoft.com/office/drawing/2014/main" id="{7FD560E4-05C7-43F4-B906-E2E368DBC09C}"/>
              </a:ext>
            </a:extLst>
          </p:cNvPr>
          <p:cNvSpPr txBox="1"/>
          <p:nvPr/>
        </p:nvSpPr>
        <p:spPr>
          <a:xfrm>
            <a:off x="5637320" y="2974019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dirty="0"/>
          </a:p>
        </p:txBody>
      </p:sp>
      <p:sp>
        <p:nvSpPr>
          <p:cNvPr id="12" name="TekstniOkvir 11">
            <a:extLst>
              <a:ext uri="{FF2B5EF4-FFF2-40B4-BE49-F238E27FC236}">
                <a16:creationId xmlns:a16="http://schemas.microsoft.com/office/drawing/2014/main" id="{E36254B0-1683-4C48-B0CF-19A2A2023CC4}"/>
              </a:ext>
            </a:extLst>
          </p:cNvPr>
          <p:cNvSpPr txBox="1"/>
          <p:nvPr/>
        </p:nvSpPr>
        <p:spPr>
          <a:xfrm>
            <a:off x="5521911" y="4634144"/>
            <a:ext cx="12714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D - </a:t>
            </a:r>
            <a:r>
              <a:rPr lang="hr-HR" dirty="0" err="1"/>
              <a:t>diralište</a:t>
            </a:r>
            <a:endParaRPr lang="hr-HR" dirty="0"/>
          </a:p>
          <a:p>
            <a:r>
              <a:rPr lang="hr-HR" dirty="0"/>
              <a:t>t - tangenta</a:t>
            </a:r>
          </a:p>
        </p:txBody>
      </p:sp>
      <p:sp>
        <p:nvSpPr>
          <p:cNvPr id="20" name="TekstniOkvir 19">
            <a:extLst>
              <a:ext uri="{FF2B5EF4-FFF2-40B4-BE49-F238E27FC236}">
                <a16:creationId xmlns:a16="http://schemas.microsoft.com/office/drawing/2014/main" id="{AA9DFF38-99DC-495E-99D7-9E8FAE62F757}"/>
              </a:ext>
            </a:extLst>
          </p:cNvPr>
          <p:cNvSpPr txBox="1"/>
          <p:nvPr/>
        </p:nvSpPr>
        <p:spPr>
          <a:xfrm rot="10800000" flipV="1">
            <a:off x="8176696" y="4410192"/>
            <a:ext cx="21327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Nemaju zajedničkih     točaka</a:t>
            </a:r>
          </a:p>
        </p:txBody>
      </p:sp>
    </p:spTree>
    <p:extLst>
      <p:ext uri="{BB962C8B-B14F-4D97-AF65-F5344CB8AC3E}">
        <p14:creationId xmlns:p14="http://schemas.microsoft.com/office/powerpoint/2010/main" val="4254970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1" grpId="0" animBg="1"/>
      <p:bldP spid="19" grpId="0"/>
      <p:bldP spid="33" grpId="0"/>
      <p:bldP spid="34" grpId="0"/>
      <p:bldP spid="38" grpId="0"/>
      <p:bldP spid="42" grpId="0"/>
      <p:bldP spid="47" grpId="0"/>
      <p:bldP spid="12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63292EF-51DF-4373-ACC8-6D166615A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0624" y="419261"/>
            <a:ext cx="10515600" cy="1325563"/>
          </a:xfrm>
        </p:spPr>
        <p:txBody>
          <a:bodyPr>
            <a:normAutofit fontScale="90000"/>
          </a:bodyPr>
          <a:lstStyle/>
          <a:p>
            <a:pPr marL="0" indent="0"/>
            <a:r>
              <a:rPr lang="hr-HR" dirty="0">
                <a:solidFill>
                  <a:schemeClr val="accent5">
                    <a:lumMod val="75000"/>
                  </a:schemeClr>
                </a:solidFill>
              </a:rPr>
              <a:t>Primjer 1.</a:t>
            </a:r>
            <a:r>
              <a:rPr lang="hr-HR" sz="48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br>
              <a:rPr lang="hr-HR" sz="48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hr-HR" sz="3100" dirty="0"/>
              <a:t>Odredimo u kojem su međusobnom položaju pravac  -x + y + 2 = 0  i elipsa x</a:t>
            </a:r>
            <a:r>
              <a:rPr lang="hr-HR" sz="3100" baseline="30000" dirty="0"/>
              <a:t>2</a:t>
            </a:r>
            <a:r>
              <a:rPr lang="hr-HR" sz="3100" dirty="0"/>
              <a:t> + 3y</a:t>
            </a:r>
            <a:r>
              <a:rPr lang="hr-HR" sz="3100" baseline="30000" dirty="0"/>
              <a:t>2</a:t>
            </a:r>
            <a:r>
              <a:rPr lang="hr-HR" sz="3100" dirty="0"/>
              <a:t> = 12.</a:t>
            </a:r>
            <a:br>
              <a:rPr lang="hr-HR" sz="3100" dirty="0"/>
            </a:br>
            <a:endParaRPr lang="hr-H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zervirano mjesto sadržaja 2">
                <a:extLst>
                  <a:ext uri="{FF2B5EF4-FFF2-40B4-BE49-F238E27FC236}">
                    <a16:creationId xmlns:a16="http://schemas.microsoft.com/office/drawing/2014/main" id="{90C4D0A6-F9D5-4FEB-A7C4-D90F7DFFE8A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30624" y="1864660"/>
                <a:ext cx="10515600" cy="4351338"/>
              </a:xfrm>
            </p:spPr>
            <p:txBody>
              <a:bodyPr>
                <a:normAutofit fontScale="85000" lnSpcReduction="20000"/>
              </a:bodyPr>
              <a:lstStyle/>
              <a:p>
                <a:pPr marL="0" indent="0">
                  <a:buNone/>
                </a:pPr>
                <a:r>
                  <a:rPr lang="hr-HR" dirty="0"/>
                  <a:t>-x + y + 2 = 0 </a:t>
                </a:r>
              </a:p>
              <a:p>
                <a:pPr marL="0" indent="0">
                  <a:buNone/>
                </a:pPr>
                <a:r>
                  <a:rPr lang="hr-HR" dirty="0"/>
                  <a:t>x</a:t>
                </a:r>
                <a:r>
                  <a:rPr lang="hr-HR" baseline="30000" dirty="0"/>
                  <a:t>2</a:t>
                </a:r>
                <a:r>
                  <a:rPr lang="hr-HR" dirty="0"/>
                  <a:t> + 3y</a:t>
                </a:r>
                <a:r>
                  <a:rPr lang="hr-HR" baseline="30000" dirty="0"/>
                  <a:t>2</a:t>
                </a:r>
                <a:r>
                  <a:rPr lang="hr-HR" dirty="0"/>
                  <a:t> = 12</a:t>
                </a:r>
              </a:p>
              <a:p>
                <a:pPr marL="0" indent="0">
                  <a:buNone/>
                </a:pPr>
                <a:r>
                  <a:rPr lang="hr-HR" dirty="0"/>
                  <a:t>x</a:t>
                </a:r>
                <a:r>
                  <a:rPr lang="hr-HR" baseline="30000" dirty="0"/>
                  <a:t>2</a:t>
                </a:r>
                <a:r>
                  <a:rPr lang="hr-HR" dirty="0"/>
                  <a:t> + 3(x – 2)</a:t>
                </a:r>
                <a:r>
                  <a:rPr lang="hr-HR" baseline="30000" dirty="0"/>
                  <a:t>2</a:t>
                </a:r>
                <a:r>
                  <a:rPr lang="hr-HR" dirty="0"/>
                  <a:t> = 12</a:t>
                </a:r>
              </a:p>
              <a:p>
                <a:pPr marL="0" indent="0">
                  <a:buNone/>
                </a:pPr>
                <a:r>
                  <a:rPr lang="hr-HR" dirty="0"/>
                  <a:t>x</a:t>
                </a:r>
                <a:r>
                  <a:rPr lang="hr-HR" baseline="30000" dirty="0"/>
                  <a:t>2</a:t>
                </a:r>
                <a:r>
                  <a:rPr lang="hr-HR" dirty="0"/>
                  <a:t> + 3(x</a:t>
                </a:r>
                <a:r>
                  <a:rPr lang="hr-HR" baseline="30000" dirty="0"/>
                  <a:t>2 </a:t>
                </a:r>
                <a:r>
                  <a:rPr lang="hr-HR" dirty="0"/>
                  <a:t> - 2·x·2 + 2</a:t>
                </a:r>
                <a:r>
                  <a:rPr lang="hr-HR" baseline="30000" dirty="0"/>
                  <a:t>2</a:t>
                </a:r>
                <a:r>
                  <a:rPr lang="hr-HR" dirty="0"/>
                  <a:t>) = 12</a:t>
                </a:r>
              </a:p>
              <a:p>
                <a:pPr marL="0" indent="0">
                  <a:buNone/>
                </a:pPr>
                <a:r>
                  <a:rPr lang="hr-HR" dirty="0"/>
                  <a:t>x</a:t>
                </a:r>
                <a:r>
                  <a:rPr lang="hr-HR" baseline="30000" dirty="0"/>
                  <a:t>2 </a:t>
                </a:r>
                <a:r>
                  <a:rPr lang="hr-HR" dirty="0"/>
                  <a:t>+ 3x</a:t>
                </a:r>
                <a:r>
                  <a:rPr lang="hr-HR" baseline="30000" dirty="0"/>
                  <a:t>2</a:t>
                </a:r>
                <a:r>
                  <a:rPr lang="hr-HR" dirty="0"/>
                  <a:t> – 12x + 12 – 12 = 0</a:t>
                </a:r>
              </a:p>
              <a:p>
                <a:pPr marL="0" indent="0">
                  <a:buNone/>
                </a:pPr>
                <a:r>
                  <a:rPr lang="hr-HR" dirty="0"/>
                  <a:t>4x</a:t>
                </a:r>
                <a:r>
                  <a:rPr lang="hr-HR" baseline="30000" dirty="0"/>
                  <a:t>2</a:t>
                </a:r>
                <a:r>
                  <a:rPr lang="hr-HR" dirty="0"/>
                  <a:t> – 12x = 0 / : 4</a:t>
                </a:r>
              </a:p>
              <a:p>
                <a:pPr marL="0" indent="0">
                  <a:buNone/>
                </a:pPr>
                <a:r>
                  <a:rPr lang="hr-HR" dirty="0"/>
                  <a:t>x</a:t>
                </a:r>
                <a:r>
                  <a:rPr lang="hr-HR" baseline="30000" dirty="0"/>
                  <a:t>2</a:t>
                </a:r>
                <a:r>
                  <a:rPr lang="hr-HR" dirty="0"/>
                  <a:t> – 3x = 0 ,       a = 1, b = -3, c = 0</a:t>
                </a:r>
              </a:p>
              <a:p>
                <a:pPr marL="0" indent="0">
                  <a:buNone/>
                </a:pPr>
                <a:endParaRPr lang="hr-HR" dirty="0"/>
              </a:p>
              <a:p>
                <a:pPr marL="0" indent="0">
                  <a:buNone/>
                </a:pPr>
                <a:r>
                  <a:rPr lang="hr-HR" dirty="0"/>
                  <a:t>x</a:t>
                </a:r>
                <a:r>
                  <a:rPr lang="hr-HR" baseline="-25000" dirty="0"/>
                  <a:t>1,2 </a:t>
                </a:r>
                <a:r>
                  <a:rPr lang="hr-HR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r-H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hr-HR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hr-HR" i="1" smtClean="0">
                            <a:latin typeface="Cambria Math" panose="02040503050406030204" pitchFamily="18" charset="0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hr-HR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hr-HR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hr-HR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p>
                                <m:r>
                                  <a:rPr lang="hr-HR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hr-HR" i="1" smtClean="0">
                                <a:latin typeface="Cambria Math" panose="02040503050406030204" pitchFamily="18" charset="0"/>
                              </a:rPr>
                              <m:t>−4</m:t>
                            </m:r>
                            <m:r>
                              <a:rPr lang="hr-HR" i="1" smtClean="0">
                                <a:latin typeface="Cambria Math" panose="02040503050406030204" pitchFamily="18" charset="0"/>
                              </a:rPr>
                              <m:t>𝑎𝑐</m:t>
                            </m:r>
                          </m:e>
                        </m:rad>
                      </m:num>
                      <m:den>
                        <m:r>
                          <a:rPr lang="hr-HR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hr-HR" i="1" smtClean="0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  <m:r>
                      <a:rPr lang="hr-HR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hr-HR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r-H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d>
                          <m:dPr>
                            <m:ctrlPr>
                              <a:rPr lang="hr-HR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hr-HR" b="0" i="1" smtClean="0">
                                <a:latin typeface="Cambria Math" panose="02040503050406030204" pitchFamily="18" charset="0"/>
                              </a:rPr>
                              <m:t>−3</m:t>
                            </m:r>
                          </m:e>
                        </m:d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hr-HR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hr-H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hr-HR" b="0" i="1" smtClean="0">
                                    <a:latin typeface="Cambria Math" panose="02040503050406030204" pitchFamily="18" charset="0"/>
                                  </a:rPr>
                                  <m:t>(−3)</m:t>
                                </m:r>
                              </m:e>
                              <m:sup>
                                <m:r>
                                  <a:rPr lang="hr-HR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hr-HR" b="0" i="1" smtClean="0">
                                <a:latin typeface="Cambria Math" panose="02040503050406030204" pitchFamily="18" charset="0"/>
                              </a:rPr>
                              <m:t>−4·1·0</m:t>
                            </m:r>
                          </m:e>
                        </m:rad>
                      </m:num>
                      <m:den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2·1</m:t>
                        </m:r>
                      </m:den>
                    </m:f>
                  </m:oMath>
                </a14:m>
                <a:r>
                  <a:rPr lang="hr-HR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r-H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3±</m:t>
                        </m:r>
                        <m:rad>
                          <m:radPr>
                            <m:degHide m:val="on"/>
                            <m:ctrlPr>
                              <a:rPr lang="hr-HR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hr-HR" b="0" i="1" smtClean="0">
                                <a:latin typeface="Cambria Math" panose="02040503050406030204" pitchFamily="18" charset="0"/>
                              </a:rPr>
                              <m:t>9</m:t>
                            </m:r>
                            <m:r>
                              <a:rPr lang="hr-HR" i="1">
                                <a:latin typeface="Cambria Math" panose="02040503050406030204" pitchFamily="18" charset="0"/>
                              </a:rPr>
                              <m:t>−0</m:t>
                            </m:r>
                          </m:e>
                        </m:rad>
                      </m:num>
                      <m:den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hr-HR" dirty="0"/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r-HR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hr-HR" i="1">
                            <a:latin typeface="Cambria Math" panose="02040503050406030204" pitchFamily="18" charset="0"/>
                          </a:rPr>
                          <m:t>±</m:t>
                        </m:r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hr-HR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hr-HR" dirty="0"/>
                  <a:t>  </a:t>
                </a:r>
              </a:p>
              <a:p>
                <a:pPr marL="0" indent="0">
                  <a:buNone/>
                </a:pPr>
                <a:r>
                  <a:rPr lang="hr-HR" baseline="30000" dirty="0"/>
                  <a:t> </a:t>
                </a:r>
                <a:endParaRPr lang="hr-HR" dirty="0"/>
              </a:p>
              <a:p>
                <a:pPr marL="0" indent="0">
                  <a:buNone/>
                </a:pPr>
                <a:endParaRPr lang="hr-HR" dirty="0"/>
              </a:p>
              <a:p>
                <a:pPr marL="0" indent="0">
                  <a:buNone/>
                </a:pPr>
                <a:endParaRPr lang="hr-HR" dirty="0"/>
              </a:p>
              <a:p>
                <a:pPr marL="0" indent="0">
                  <a:buNone/>
                </a:pPr>
                <a:endParaRPr lang="hr-HR" dirty="0"/>
              </a:p>
            </p:txBody>
          </p:sp>
        </mc:Choice>
        <mc:Fallback xmlns="">
          <p:sp>
            <p:nvSpPr>
              <p:cNvPr id="3" name="Rezervirano mjesto sadržaja 2">
                <a:extLst>
                  <a:ext uri="{FF2B5EF4-FFF2-40B4-BE49-F238E27FC236}">
                    <a16:creationId xmlns:a16="http://schemas.microsoft.com/office/drawing/2014/main" id="{90C4D0A6-F9D5-4FEB-A7C4-D90F7DFFE8A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30624" y="1864660"/>
                <a:ext cx="10515600" cy="4351338"/>
              </a:xfrm>
              <a:blipFill>
                <a:blip r:embed="rId2"/>
                <a:stretch>
                  <a:fillRect l="-928" t="-3221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Ravni poveznik 4">
            <a:extLst>
              <a:ext uri="{FF2B5EF4-FFF2-40B4-BE49-F238E27FC236}">
                <a16:creationId xmlns:a16="http://schemas.microsoft.com/office/drawing/2014/main" id="{E484E528-99C7-42EB-9860-39C0A7843C68}"/>
              </a:ext>
            </a:extLst>
          </p:cNvPr>
          <p:cNvCxnSpPr>
            <a:cxnSpLocks/>
          </p:cNvCxnSpPr>
          <p:nvPr/>
        </p:nvCxnSpPr>
        <p:spPr>
          <a:xfrm>
            <a:off x="838200" y="2572870"/>
            <a:ext cx="21291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vni poveznik sa strelicom 9">
            <a:extLst>
              <a:ext uri="{FF2B5EF4-FFF2-40B4-BE49-F238E27FC236}">
                <a16:creationId xmlns:a16="http://schemas.microsoft.com/office/drawing/2014/main" id="{AEE585DA-3C68-4414-8977-04CFFA690E90}"/>
              </a:ext>
            </a:extLst>
          </p:cNvPr>
          <p:cNvCxnSpPr/>
          <p:nvPr/>
        </p:nvCxnSpPr>
        <p:spPr>
          <a:xfrm>
            <a:off x="2761130" y="2063971"/>
            <a:ext cx="41237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vni poveznik sa strelicom 15">
            <a:extLst>
              <a:ext uri="{FF2B5EF4-FFF2-40B4-BE49-F238E27FC236}">
                <a16:creationId xmlns:a16="http://schemas.microsoft.com/office/drawing/2014/main" id="{E172FB1D-193D-4AD2-9BBF-1656B96756B7}"/>
              </a:ext>
            </a:extLst>
          </p:cNvPr>
          <p:cNvCxnSpPr/>
          <p:nvPr/>
        </p:nvCxnSpPr>
        <p:spPr>
          <a:xfrm flipV="1">
            <a:off x="8023412" y="4769224"/>
            <a:ext cx="385482" cy="3675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avni poveznik sa strelicom 17">
            <a:extLst>
              <a:ext uri="{FF2B5EF4-FFF2-40B4-BE49-F238E27FC236}">
                <a16:creationId xmlns:a16="http://schemas.microsoft.com/office/drawing/2014/main" id="{6DB37F2F-4426-416F-9987-ED0D60C00FFB}"/>
              </a:ext>
            </a:extLst>
          </p:cNvPr>
          <p:cNvCxnSpPr/>
          <p:nvPr/>
        </p:nvCxnSpPr>
        <p:spPr>
          <a:xfrm>
            <a:off x="8023412" y="5334000"/>
            <a:ext cx="385482" cy="3585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kstniOkvir 18">
            <a:extLst>
              <a:ext uri="{FF2B5EF4-FFF2-40B4-BE49-F238E27FC236}">
                <a16:creationId xmlns:a16="http://schemas.microsoft.com/office/drawing/2014/main" id="{0A4BB1C5-0162-4E5C-848D-BC9A62399C3A}"/>
              </a:ext>
            </a:extLst>
          </p:cNvPr>
          <p:cNvSpPr txBox="1"/>
          <p:nvPr/>
        </p:nvSpPr>
        <p:spPr>
          <a:xfrm>
            <a:off x="8558592" y="4571819"/>
            <a:ext cx="81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X</a:t>
            </a:r>
            <a:r>
              <a:rPr lang="hr-HR" baseline="-25000" dirty="0"/>
              <a:t>1</a:t>
            </a:r>
            <a:r>
              <a:rPr lang="hr-HR" dirty="0"/>
              <a:t>= 0</a:t>
            </a:r>
          </a:p>
        </p:txBody>
      </p:sp>
      <p:sp>
        <p:nvSpPr>
          <p:cNvPr id="20" name="TekstniOkvir 19">
            <a:extLst>
              <a:ext uri="{FF2B5EF4-FFF2-40B4-BE49-F238E27FC236}">
                <a16:creationId xmlns:a16="http://schemas.microsoft.com/office/drawing/2014/main" id="{9220EEA9-7CB2-4658-BBC5-BAC8ABB3E632}"/>
              </a:ext>
            </a:extLst>
          </p:cNvPr>
          <p:cNvSpPr txBox="1"/>
          <p:nvPr/>
        </p:nvSpPr>
        <p:spPr>
          <a:xfrm>
            <a:off x="8498541" y="5692588"/>
            <a:ext cx="695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X</a:t>
            </a:r>
            <a:r>
              <a:rPr lang="hr-HR" baseline="-25000" dirty="0"/>
              <a:t>2</a:t>
            </a:r>
            <a:r>
              <a:rPr lang="hr-HR" dirty="0"/>
              <a:t>= 3</a:t>
            </a:r>
          </a:p>
        </p:txBody>
      </p:sp>
      <p:sp>
        <p:nvSpPr>
          <p:cNvPr id="22" name="TekstniOkvir 21">
            <a:extLst>
              <a:ext uri="{FF2B5EF4-FFF2-40B4-BE49-F238E27FC236}">
                <a16:creationId xmlns:a16="http://schemas.microsoft.com/office/drawing/2014/main" id="{1023793F-1770-40BC-AAB3-1FA664E91F41}"/>
              </a:ext>
            </a:extLst>
          </p:cNvPr>
          <p:cNvSpPr txBox="1"/>
          <p:nvPr/>
        </p:nvSpPr>
        <p:spPr>
          <a:xfrm>
            <a:off x="3487271" y="1864660"/>
            <a:ext cx="3065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y = x – 2</a:t>
            </a:r>
          </a:p>
        </p:txBody>
      </p:sp>
      <p:cxnSp>
        <p:nvCxnSpPr>
          <p:cNvPr id="26" name="Poveznik: zakrivljeno 25">
            <a:extLst>
              <a:ext uri="{FF2B5EF4-FFF2-40B4-BE49-F238E27FC236}">
                <a16:creationId xmlns:a16="http://schemas.microsoft.com/office/drawing/2014/main" id="{29E5EB10-DD8D-4725-8041-42A3D6ED8EBB}"/>
              </a:ext>
            </a:extLst>
          </p:cNvPr>
          <p:cNvCxnSpPr/>
          <p:nvPr/>
        </p:nvCxnSpPr>
        <p:spPr>
          <a:xfrm rot="10800000">
            <a:off x="4487546" y="2102647"/>
            <a:ext cx="3872753" cy="2512821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kstniOkvir 26">
            <a:extLst>
              <a:ext uri="{FF2B5EF4-FFF2-40B4-BE49-F238E27FC236}">
                <a16:creationId xmlns:a16="http://schemas.microsoft.com/office/drawing/2014/main" id="{9EDAD7D7-D871-48CE-B38C-9529CC7CD910}"/>
              </a:ext>
            </a:extLst>
          </p:cNvPr>
          <p:cNvSpPr txBox="1"/>
          <p:nvPr/>
        </p:nvSpPr>
        <p:spPr>
          <a:xfrm>
            <a:off x="6364940" y="1917981"/>
            <a:ext cx="41775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y</a:t>
            </a:r>
            <a:r>
              <a:rPr lang="hr-HR" baseline="-25000" dirty="0"/>
              <a:t>1</a:t>
            </a:r>
            <a:r>
              <a:rPr lang="hr-HR" dirty="0"/>
              <a:t> = x</a:t>
            </a:r>
            <a:r>
              <a:rPr lang="hr-HR" baseline="-25000" dirty="0"/>
              <a:t>1</a:t>
            </a:r>
            <a:r>
              <a:rPr lang="hr-HR" dirty="0"/>
              <a:t> – 2 = 0 – 2 = - 2          y</a:t>
            </a:r>
            <a:r>
              <a:rPr lang="hr-HR" baseline="-25000" dirty="0"/>
              <a:t>2</a:t>
            </a:r>
            <a:r>
              <a:rPr lang="hr-HR" dirty="0"/>
              <a:t> = x</a:t>
            </a:r>
            <a:r>
              <a:rPr lang="hr-HR" baseline="-25000" dirty="0"/>
              <a:t>2</a:t>
            </a:r>
            <a:r>
              <a:rPr lang="hr-HR" dirty="0"/>
              <a:t> – 2 = 1</a:t>
            </a:r>
          </a:p>
        </p:txBody>
      </p:sp>
      <p:sp>
        <p:nvSpPr>
          <p:cNvPr id="28" name="TekstniOkvir 27">
            <a:extLst>
              <a:ext uri="{FF2B5EF4-FFF2-40B4-BE49-F238E27FC236}">
                <a16:creationId xmlns:a16="http://schemas.microsoft.com/office/drawing/2014/main" id="{DE437B11-A027-4BD1-9B61-4456D08E371C}"/>
              </a:ext>
            </a:extLst>
          </p:cNvPr>
          <p:cNvSpPr txBox="1"/>
          <p:nvPr/>
        </p:nvSpPr>
        <p:spPr>
          <a:xfrm>
            <a:off x="6619231" y="2927640"/>
            <a:ext cx="533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FF0000"/>
                </a:solidFill>
              </a:rPr>
              <a:t>Pravac siječe elipsu u točkama T</a:t>
            </a:r>
            <a:r>
              <a:rPr lang="hr-HR" baseline="-25000" dirty="0">
                <a:solidFill>
                  <a:srgbClr val="FF0000"/>
                </a:solidFill>
              </a:rPr>
              <a:t>1</a:t>
            </a:r>
            <a:r>
              <a:rPr lang="hr-HR" dirty="0">
                <a:solidFill>
                  <a:srgbClr val="FF0000"/>
                </a:solidFill>
              </a:rPr>
              <a:t>(0, -2) i T</a:t>
            </a:r>
            <a:r>
              <a:rPr lang="hr-HR" baseline="-25000" dirty="0">
                <a:solidFill>
                  <a:srgbClr val="FF0000"/>
                </a:solidFill>
              </a:rPr>
              <a:t>2</a:t>
            </a:r>
            <a:r>
              <a:rPr lang="hr-HR" dirty="0">
                <a:solidFill>
                  <a:srgbClr val="FF0000"/>
                </a:solidFill>
              </a:rPr>
              <a:t>(3,1).</a:t>
            </a:r>
          </a:p>
        </p:txBody>
      </p:sp>
    </p:spTree>
    <p:extLst>
      <p:ext uri="{BB962C8B-B14F-4D97-AF65-F5344CB8AC3E}">
        <p14:creationId xmlns:p14="http://schemas.microsoft.com/office/powerpoint/2010/main" val="1989626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9" grpId="0"/>
      <p:bldP spid="20" grpId="0"/>
      <p:bldP spid="27" grpId="0"/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FEE2D8B-5D50-4982-98C1-CC1D3EF3A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200" dirty="0">
                <a:solidFill>
                  <a:schemeClr val="accent5">
                    <a:lumMod val="75000"/>
                  </a:schemeClr>
                </a:solidFill>
              </a:rPr>
              <a:t>Primjer 2.</a:t>
            </a:r>
            <a:r>
              <a:rPr lang="hr-HR" sz="48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br>
              <a:rPr lang="hr-HR" sz="48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hr-HR" sz="2800" dirty="0"/>
              <a:t>Odredimo u kojem su međusobnom položaju pravac   y = x + 5  i elipsa 5x</a:t>
            </a:r>
            <a:r>
              <a:rPr lang="hr-HR" sz="2800" baseline="30000" dirty="0"/>
              <a:t>2</a:t>
            </a:r>
            <a:r>
              <a:rPr lang="hr-HR" sz="2800" dirty="0"/>
              <a:t> + 20y</a:t>
            </a:r>
            <a:r>
              <a:rPr lang="hr-HR" sz="2800" baseline="30000" dirty="0"/>
              <a:t>2</a:t>
            </a:r>
            <a:r>
              <a:rPr lang="hr-HR" sz="2800" dirty="0"/>
              <a:t> = 100.</a:t>
            </a:r>
            <a:endParaRPr lang="hr-HR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zervirano mjesto sadržaja 2">
                <a:extLst>
                  <a:ext uri="{FF2B5EF4-FFF2-40B4-BE49-F238E27FC236}">
                    <a16:creationId xmlns:a16="http://schemas.microsoft.com/office/drawing/2014/main" id="{A753F39C-E8E3-45E6-893C-3567A646D92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74577" y="1976133"/>
                <a:ext cx="10515600" cy="4629823"/>
              </a:xfrm>
              <a:ln>
                <a:solidFill>
                  <a:schemeClr val="tx1"/>
                </a:solidFill>
              </a:ln>
            </p:spPr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hr-HR" dirty="0"/>
                  <a:t>y = x + 5 </a:t>
                </a:r>
              </a:p>
              <a:p>
                <a:pPr marL="0" indent="0">
                  <a:buNone/>
                </a:pPr>
                <a:r>
                  <a:rPr lang="hr-HR" dirty="0"/>
                  <a:t>5x</a:t>
                </a:r>
                <a:r>
                  <a:rPr lang="hr-HR" baseline="30000" dirty="0"/>
                  <a:t>2</a:t>
                </a:r>
                <a:r>
                  <a:rPr lang="hr-HR" dirty="0"/>
                  <a:t> + 20y</a:t>
                </a:r>
                <a:r>
                  <a:rPr lang="hr-HR" baseline="30000" dirty="0"/>
                  <a:t>2</a:t>
                </a:r>
                <a:r>
                  <a:rPr lang="hr-HR" dirty="0"/>
                  <a:t> = 100</a:t>
                </a:r>
              </a:p>
              <a:p>
                <a:pPr marL="0" indent="0">
                  <a:buNone/>
                </a:pPr>
                <a:endParaRPr lang="hr-HR" dirty="0"/>
              </a:p>
              <a:p>
                <a:pPr marL="0" indent="0">
                  <a:buNone/>
                </a:pPr>
                <a:r>
                  <a:rPr lang="hr-HR" dirty="0"/>
                  <a:t>5x</a:t>
                </a:r>
                <a:r>
                  <a:rPr lang="hr-HR" baseline="30000" dirty="0"/>
                  <a:t>2</a:t>
                </a:r>
                <a:r>
                  <a:rPr lang="hr-HR" dirty="0"/>
                  <a:t> + 20(x + 5)</a:t>
                </a:r>
                <a:r>
                  <a:rPr lang="hr-HR" baseline="30000" dirty="0"/>
                  <a:t>2</a:t>
                </a:r>
                <a:r>
                  <a:rPr lang="hr-HR" dirty="0"/>
                  <a:t> = 100</a:t>
                </a:r>
              </a:p>
              <a:p>
                <a:pPr marL="0" indent="0">
                  <a:buNone/>
                </a:pPr>
                <a:r>
                  <a:rPr lang="hr-HR" dirty="0"/>
                  <a:t>5x</a:t>
                </a:r>
                <a:r>
                  <a:rPr lang="hr-HR" baseline="30000" dirty="0"/>
                  <a:t>2</a:t>
                </a:r>
                <a:r>
                  <a:rPr lang="hr-HR" dirty="0"/>
                  <a:t> + 20(x</a:t>
                </a:r>
                <a:r>
                  <a:rPr lang="hr-HR" baseline="30000" dirty="0"/>
                  <a:t>2 </a:t>
                </a:r>
                <a:r>
                  <a:rPr lang="hr-HR" dirty="0"/>
                  <a:t> + 2·5·x + 5</a:t>
                </a:r>
                <a:r>
                  <a:rPr lang="hr-HR" baseline="30000" dirty="0"/>
                  <a:t>2</a:t>
                </a:r>
                <a:r>
                  <a:rPr lang="hr-HR" dirty="0"/>
                  <a:t>) = 100</a:t>
                </a:r>
              </a:p>
              <a:p>
                <a:pPr marL="0" indent="0">
                  <a:buNone/>
                </a:pPr>
                <a:r>
                  <a:rPr lang="hr-HR" dirty="0"/>
                  <a:t>5x</a:t>
                </a:r>
                <a:r>
                  <a:rPr lang="hr-HR" baseline="30000" dirty="0"/>
                  <a:t>2 </a:t>
                </a:r>
                <a:r>
                  <a:rPr lang="hr-HR" dirty="0"/>
                  <a:t>+ 20x</a:t>
                </a:r>
                <a:r>
                  <a:rPr lang="hr-HR" baseline="30000" dirty="0"/>
                  <a:t>2</a:t>
                </a:r>
                <a:r>
                  <a:rPr lang="hr-HR" dirty="0"/>
                  <a:t> + 200x + 500 – 100 = 0</a:t>
                </a:r>
              </a:p>
              <a:p>
                <a:pPr marL="0" indent="0">
                  <a:buNone/>
                </a:pPr>
                <a:r>
                  <a:rPr lang="hr-HR" dirty="0"/>
                  <a:t>25x</a:t>
                </a:r>
                <a:r>
                  <a:rPr lang="hr-HR" baseline="30000" dirty="0"/>
                  <a:t>2</a:t>
                </a:r>
                <a:r>
                  <a:rPr lang="hr-HR" dirty="0"/>
                  <a:t> + 200x + 400 = 0 / : 25</a:t>
                </a:r>
              </a:p>
              <a:p>
                <a:pPr marL="0" indent="0">
                  <a:buNone/>
                </a:pPr>
                <a:r>
                  <a:rPr lang="hr-HR" dirty="0"/>
                  <a:t>x</a:t>
                </a:r>
                <a:r>
                  <a:rPr lang="hr-HR" baseline="30000" dirty="0"/>
                  <a:t>2</a:t>
                </a:r>
                <a:r>
                  <a:rPr lang="hr-HR" dirty="0"/>
                  <a:t> + 8x + 16 = 0    </a:t>
                </a:r>
              </a:p>
              <a:p>
                <a:pPr marL="0" indent="0">
                  <a:buNone/>
                </a:pPr>
                <a:r>
                  <a:rPr lang="hr-HR" dirty="0"/>
                  <a:t>a = 1, b = 8, c = 16</a:t>
                </a:r>
              </a:p>
              <a:p>
                <a:pPr marL="0" indent="0">
                  <a:buNone/>
                </a:pPr>
                <a:endParaRPr lang="hr-HR" dirty="0"/>
              </a:p>
              <a:p>
                <a:pPr marL="0" indent="0">
                  <a:buNone/>
                </a:pPr>
                <a:r>
                  <a:rPr lang="hr-HR" dirty="0"/>
                  <a:t>x</a:t>
                </a:r>
                <a:r>
                  <a:rPr lang="hr-HR" baseline="-25000" dirty="0"/>
                  <a:t>1,2 </a:t>
                </a:r>
                <a:r>
                  <a:rPr lang="hr-HR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r-H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hr-HR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hr-HR" i="1" smtClean="0">
                            <a:latin typeface="Cambria Math" panose="02040503050406030204" pitchFamily="18" charset="0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hr-HR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hr-HR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hr-HR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p>
                                <m:r>
                                  <a:rPr lang="hr-HR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hr-HR" i="1" smtClean="0">
                                <a:latin typeface="Cambria Math" panose="02040503050406030204" pitchFamily="18" charset="0"/>
                              </a:rPr>
                              <m:t>−4</m:t>
                            </m:r>
                            <m:r>
                              <a:rPr lang="hr-HR" i="1" smtClean="0">
                                <a:latin typeface="Cambria Math" panose="02040503050406030204" pitchFamily="18" charset="0"/>
                              </a:rPr>
                              <m:t>𝑎𝑐</m:t>
                            </m:r>
                          </m:e>
                        </m:rad>
                      </m:num>
                      <m:den>
                        <m:r>
                          <a:rPr lang="hr-HR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hr-HR" i="1" smtClean="0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  <m:r>
                      <a:rPr lang="hr-HR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hr-HR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r-H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−8±</m:t>
                        </m:r>
                        <m:rad>
                          <m:radPr>
                            <m:degHide m:val="on"/>
                            <m:ctrlPr>
                              <a:rPr lang="hr-HR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hr-H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hr-HR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  <m:sup>
                                <m:r>
                                  <a:rPr lang="hr-HR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hr-HR" b="0" i="1" smtClean="0">
                                <a:latin typeface="Cambria Math" panose="02040503050406030204" pitchFamily="18" charset="0"/>
                              </a:rPr>
                              <m:t>−4·1·16</m:t>
                            </m:r>
                          </m:e>
                        </m:rad>
                      </m:num>
                      <m:den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2·1</m:t>
                        </m:r>
                      </m:den>
                    </m:f>
                  </m:oMath>
                </a14:m>
                <a:r>
                  <a:rPr lang="hr-HR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r-H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−8±</m:t>
                        </m:r>
                        <m:rad>
                          <m:radPr>
                            <m:degHide m:val="on"/>
                            <m:ctrlPr>
                              <a:rPr lang="hr-HR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hr-HR" b="0" i="1" smtClean="0">
                                <a:latin typeface="Cambria Math" panose="02040503050406030204" pitchFamily="18" charset="0"/>
                              </a:rPr>
                              <m:t>64</m:t>
                            </m:r>
                            <m:r>
                              <a:rPr lang="hr-HR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hr-HR" b="0" i="1" smtClean="0">
                                <a:latin typeface="Cambria Math" panose="02040503050406030204" pitchFamily="18" charset="0"/>
                              </a:rPr>
                              <m:t>64</m:t>
                            </m:r>
                          </m:e>
                        </m:rad>
                      </m:num>
                      <m:den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hr-HR" dirty="0"/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r-HR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b="0" i="1" dirty="0" smtClean="0">
                            <a:latin typeface="Cambria Math" panose="02040503050406030204" pitchFamily="18" charset="0"/>
                          </a:rPr>
                          <m:t>−8</m:t>
                        </m:r>
                        <m:r>
                          <a:rPr lang="hr-HR" i="1">
                            <a:latin typeface="Cambria Math" panose="02040503050406030204" pitchFamily="18" charset="0"/>
                          </a:rPr>
                          <m:t>±</m:t>
                        </m:r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num>
                      <m:den>
                        <m:r>
                          <a:rPr lang="hr-HR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hr-HR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r-H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−8</m:t>
                        </m:r>
                      </m:num>
                      <m:den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hr-HR" dirty="0"/>
                  <a:t> =  -4 </a:t>
                </a:r>
              </a:p>
              <a:p>
                <a:pPr marL="0" indent="0">
                  <a:buNone/>
                </a:pPr>
                <a:r>
                  <a:rPr lang="hr-HR" baseline="30000" dirty="0"/>
                  <a:t> </a:t>
                </a:r>
                <a:endParaRPr lang="hr-HR" dirty="0"/>
              </a:p>
              <a:p>
                <a:endParaRPr lang="hr-HR" dirty="0"/>
              </a:p>
            </p:txBody>
          </p:sp>
        </mc:Choice>
        <mc:Fallback xmlns="">
          <p:sp>
            <p:nvSpPr>
              <p:cNvPr id="3" name="Rezervirano mjesto sadržaja 2">
                <a:extLst>
                  <a:ext uri="{FF2B5EF4-FFF2-40B4-BE49-F238E27FC236}">
                    <a16:creationId xmlns:a16="http://schemas.microsoft.com/office/drawing/2014/main" id="{A753F39C-E8E3-45E6-893C-3567A646D92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74577" y="1976133"/>
                <a:ext cx="10515600" cy="4629823"/>
              </a:xfrm>
              <a:blipFill>
                <a:blip r:embed="rId2"/>
                <a:stretch>
                  <a:fillRect l="-695" t="-2625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Ravni poveznik 4">
            <a:extLst>
              <a:ext uri="{FF2B5EF4-FFF2-40B4-BE49-F238E27FC236}">
                <a16:creationId xmlns:a16="http://schemas.microsoft.com/office/drawing/2014/main" id="{3283756B-FD34-4CE5-B237-2AD99EBAA8B5}"/>
              </a:ext>
            </a:extLst>
          </p:cNvPr>
          <p:cNvCxnSpPr>
            <a:cxnSpLocks/>
          </p:cNvCxnSpPr>
          <p:nvPr/>
        </p:nvCxnSpPr>
        <p:spPr>
          <a:xfrm>
            <a:off x="838200" y="2581835"/>
            <a:ext cx="23173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Elipsa 7">
            <a:extLst>
              <a:ext uri="{FF2B5EF4-FFF2-40B4-BE49-F238E27FC236}">
                <a16:creationId xmlns:a16="http://schemas.microsoft.com/office/drawing/2014/main" id="{EEF210BD-8955-47C4-826D-6DD7F29F9480}"/>
              </a:ext>
            </a:extLst>
          </p:cNvPr>
          <p:cNvSpPr/>
          <p:nvPr/>
        </p:nvSpPr>
        <p:spPr>
          <a:xfrm>
            <a:off x="1111624" y="1896234"/>
            <a:ext cx="788894" cy="37024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Elipsa 8">
            <a:extLst>
              <a:ext uri="{FF2B5EF4-FFF2-40B4-BE49-F238E27FC236}">
                <a16:creationId xmlns:a16="http://schemas.microsoft.com/office/drawing/2014/main" id="{2495B17F-920A-4197-AAFC-A46045AF78EE}"/>
              </a:ext>
            </a:extLst>
          </p:cNvPr>
          <p:cNvSpPr/>
          <p:nvPr/>
        </p:nvSpPr>
        <p:spPr>
          <a:xfrm>
            <a:off x="1748118" y="2321380"/>
            <a:ext cx="152400" cy="37024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11" name="Poveznik: zakrivljeno 10">
            <a:extLst>
              <a:ext uri="{FF2B5EF4-FFF2-40B4-BE49-F238E27FC236}">
                <a16:creationId xmlns:a16="http://schemas.microsoft.com/office/drawing/2014/main" id="{2353DA24-4E6E-470A-A9EF-510234CAB18A}"/>
              </a:ext>
            </a:extLst>
          </p:cNvPr>
          <p:cNvCxnSpPr>
            <a:cxnSpLocks/>
          </p:cNvCxnSpPr>
          <p:nvPr/>
        </p:nvCxnSpPr>
        <p:spPr>
          <a:xfrm rot="10800000">
            <a:off x="2187394" y="2081364"/>
            <a:ext cx="5553935" cy="3449425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kstniOkvir 14">
            <a:extLst>
              <a:ext uri="{FF2B5EF4-FFF2-40B4-BE49-F238E27FC236}">
                <a16:creationId xmlns:a16="http://schemas.microsoft.com/office/drawing/2014/main" id="{1E308678-8F78-4BA9-9ED3-D91901200DCB}"/>
              </a:ext>
            </a:extLst>
          </p:cNvPr>
          <p:cNvSpPr txBox="1"/>
          <p:nvPr/>
        </p:nvSpPr>
        <p:spPr>
          <a:xfrm>
            <a:off x="5683189" y="2519252"/>
            <a:ext cx="1604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Y = -4 + 5 = 1</a:t>
            </a:r>
          </a:p>
        </p:txBody>
      </p:sp>
      <p:sp>
        <p:nvSpPr>
          <p:cNvPr id="16" name="TekstniOkvir 15">
            <a:extLst>
              <a:ext uri="{FF2B5EF4-FFF2-40B4-BE49-F238E27FC236}">
                <a16:creationId xmlns:a16="http://schemas.microsoft.com/office/drawing/2014/main" id="{8AB0D27E-9505-4EE3-97BE-723AC1E807F1}"/>
              </a:ext>
            </a:extLst>
          </p:cNvPr>
          <p:cNvSpPr txBox="1"/>
          <p:nvPr/>
        </p:nvSpPr>
        <p:spPr>
          <a:xfrm flipH="1">
            <a:off x="6553199" y="3801034"/>
            <a:ext cx="26618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FF0000"/>
                </a:solidFill>
              </a:rPr>
              <a:t>Pravac i elipsa imaju jednu zajedničku točku D(-4,1).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02617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  <p:bldP spid="9" grpId="0" animBg="1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Naslov 1">
                <a:extLst>
                  <a:ext uri="{FF2B5EF4-FFF2-40B4-BE49-F238E27FC236}">
                    <a16:creationId xmlns:a16="http://schemas.microsoft.com/office/drawing/2014/main" id="{CBD7988F-40BC-4D83-8EEF-42E31CD4D40D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Autofit/>
              </a:bodyPr>
              <a:lstStyle/>
              <a:p>
                <a:r>
                  <a:rPr lang="hr-HR" sz="3200" dirty="0">
                    <a:solidFill>
                      <a:schemeClr val="accent5">
                        <a:lumMod val="75000"/>
                      </a:schemeClr>
                    </a:solidFill>
                  </a:rPr>
                  <a:t>Primjer 3.</a:t>
                </a:r>
                <a:r>
                  <a:rPr lang="hr-HR" sz="4800" dirty="0">
                    <a:solidFill>
                      <a:schemeClr val="accent5">
                        <a:lumMod val="75000"/>
                      </a:schemeClr>
                    </a:solidFill>
                  </a:rPr>
                  <a:t> </a:t>
                </a:r>
                <a:br>
                  <a:rPr lang="hr-HR" sz="4800" dirty="0">
                    <a:solidFill>
                      <a:schemeClr val="accent5">
                        <a:lumMod val="75000"/>
                      </a:schemeClr>
                    </a:solidFill>
                  </a:rPr>
                </a:br>
                <a:r>
                  <a:rPr lang="hr-HR" sz="2800" dirty="0"/>
                  <a:t>Odredimo u kojem su međusobnom položaju pravac  - x + y – 6 = 0  i elipsa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r-HR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hr-HR" sz="28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r-HR" sz="2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hr-HR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hr-HR" sz="2800" b="0" i="1" smtClean="0">
                            <a:latin typeface="Cambria Math" panose="02040503050406030204" pitchFamily="18" charset="0"/>
                          </a:rPr>
                          <m:t>16</m:t>
                        </m:r>
                      </m:den>
                    </m:f>
                  </m:oMath>
                </a14:m>
                <a:r>
                  <a:rPr lang="hr-HR" sz="2800" dirty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r-HR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hr-HR" sz="28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r-HR" sz="28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hr-HR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hr-HR" sz="2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hr-HR" sz="2800" dirty="0"/>
                  <a:t> = 1.</a:t>
                </a:r>
              </a:p>
            </p:txBody>
          </p:sp>
        </mc:Choice>
        <mc:Fallback xmlns="">
          <p:sp>
            <p:nvSpPr>
              <p:cNvPr id="2" name="Naslov 1">
                <a:extLst>
                  <a:ext uri="{FF2B5EF4-FFF2-40B4-BE49-F238E27FC236}">
                    <a16:creationId xmlns:a16="http://schemas.microsoft.com/office/drawing/2014/main" id="{CBD7988F-40BC-4D83-8EEF-42E31CD4D40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1507" t="-12903" b="-22581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zervirano mjesto sadržaja 2">
                <a:extLst>
                  <a:ext uri="{FF2B5EF4-FFF2-40B4-BE49-F238E27FC236}">
                    <a16:creationId xmlns:a16="http://schemas.microsoft.com/office/drawing/2014/main" id="{54B0E43D-778E-40C1-AB4B-CE70638CDF9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hr-HR" dirty="0"/>
                  <a:t>- x + y – 6 = 0      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hr-HR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hr-HR" sz="28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r-HR" sz="2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hr-HR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hr-HR" sz="2800" b="0" i="1" smtClean="0">
                            <a:latin typeface="Cambria Math" panose="02040503050406030204" pitchFamily="18" charset="0"/>
                          </a:rPr>
                          <m:t>16</m:t>
                        </m:r>
                      </m:den>
                    </m:f>
                  </m:oMath>
                </a14:m>
                <a:r>
                  <a:rPr lang="hr-HR" sz="2800" dirty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r-HR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hr-HR" sz="28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r-HR" sz="28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hr-HR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hr-HR" sz="2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hr-HR" sz="2800" dirty="0"/>
                  <a:t> = 1  /· 16</a:t>
                </a:r>
              </a:p>
              <a:p>
                <a:pPr marL="0" indent="0">
                  <a:buNone/>
                </a:pPr>
                <a:r>
                  <a:rPr lang="hr-HR" dirty="0"/>
                  <a:t>y = x + 6 </a:t>
                </a:r>
              </a:p>
              <a:p>
                <a:pPr marL="0" indent="0">
                  <a:buNone/>
                </a:pPr>
                <a:r>
                  <a:rPr lang="hr-HR" dirty="0"/>
                  <a:t>x</a:t>
                </a:r>
                <a:r>
                  <a:rPr lang="hr-HR" baseline="30000" dirty="0"/>
                  <a:t>2</a:t>
                </a:r>
                <a:r>
                  <a:rPr lang="hr-HR" dirty="0"/>
                  <a:t> + 4y</a:t>
                </a:r>
                <a:r>
                  <a:rPr lang="hr-HR" baseline="30000" dirty="0"/>
                  <a:t>2</a:t>
                </a:r>
                <a:r>
                  <a:rPr lang="hr-HR" dirty="0"/>
                  <a:t> = 16</a:t>
                </a:r>
              </a:p>
              <a:p>
                <a:pPr marL="0" indent="0">
                  <a:buNone/>
                </a:pPr>
                <a:r>
                  <a:rPr lang="hr-HR" dirty="0"/>
                  <a:t>x</a:t>
                </a:r>
                <a:r>
                  <a:rPr lang="hr-HR" baseline="30000" dirty="0"/>
                  <a:t>2</a:t>
                </a:r>
                <a:r>
                  <a:rPr lang="hr-HR" dirty="0"/>
                  <a:t> + 4(x + 6)</a:t>
                </a:r>
                <a:r>
                  <a:rPr lang="hr-HR" baseline="30000" dirty="0"/>
                  <a:t>2</a:t>
                </a:r>
                <a:r>
                  <a:rPr lang="hr-HR" dirty="0"/>
                  <a:t> = 16</a:t>
                </a:r>
              </a:p>
              <a:p>
                <a:pPr marL="0" indent="0">
                  <a:buNone/>
                </a:pPr>
                <a:r>
                  <a:rPr lang="hr-HR" dirty="0"/>
                  <a:t>x</a:t>
                </a:r>
                <a:r>
                  <a:rPr lang="hr-HR" baseline="30000" dirty="0"/>
                  <a:t>2 </a:t>
                </a:r>
                <a:r>
                  <a:rPr lang="hr-HR" dirty="0"/>
                  <a:t>+ 4(x</a:t>
                </a:r>
                <a:r>
                  <a:rPr lang="hr-HR" baseline="30000" dirty="0"/>
                  <a:t>2</a:t>
                </a:r>
                <a:r>
                  <a:rPr lang="hr-HR" dirty="0"/>
                  <a:t> + 12x + 36)  = 16</a:t>
                </a:r>
              </a:p>
              <a:p>
                <a:pPr marL="0" indent="0">
                  <a:buNone/>
                </a:pPr>
                <a:r>
                  <a:rPr lang="hr-HR" dirty="0"/>
                  <a:t>x</a:t>
                </a:r>
                <a:r>
                  <a:rPr lang="hr-HR" baseline="30000" dirty="0"/>
                  <a:t>2</a:t>
                </a:r>
                <a:r>
                  <a:rPr lang="hr-HR" dirty="0"/>
                  <a:t> + 4x</a:t>
                </a:r>
                <a:r>
                  <a:rPr lang="hr-HR" baseline="30000" dirty="0"/>
                  <a:t>2 </a:t>
                </a:r>
                <a:r>
                  <a:rPr lang="hr-HR" dirty="0"/>
                  <a:t>+ 48x + 144 – 16 = 0</a:t>
                </a:r>
              </a:p>
              <a:p>
                <a:pPr marL="0" indent="0">
                  <a:buNone/>
                </a:pPr>
                <a:r>
                  <a:rPr lang="hr-HR" dirty="0"/>
                  <a:t>5x</a:t>
                </a:r>
                <a:r>
                  <a:rPr lang="hr-HR" baseline="30000" dirty="0"/>
                  <a:t>2</a:t>
                </a:r>
                <a:r>
                  <a:rPr lang="hr-HR" dirty="0"/>
                  <a:t> + 48x + 128 = 0       </a:t>
                </a:r>
              </a:p>
              <a:p>
                <a:pPr marL="0" indent="0">
                  <a:buNone/>
                </a:pPr>
                <a:r>
                  <a:rPr lang="hr-HR" dirty="0"/>
                  <a:t>x</a:t>
                </a:r>
                <a:r>
                  <a:rPr lang="hr-HR" baseline="-25000" dirty="0"/>
                  <a:t>1,2 </a:t>
                </a:r>
                <a:r>
                  <a:rPr lang="hr-HR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r-H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hr-HR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hr-HR" i="1" smtClean="0">
                            <a:latin typeface="Cambria Math" panose="02040503050406030204" pitchFamily="18" charset="0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hr-HR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hr-HR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hr-HR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p>
                                <m:r>
                                  <a:rPr lang="hr-HR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hr-HR" i="1" smtClean="0">
                                <a:latin typeface="Cambria Math" panose="02040503050406030204" pitchFamily="18" charset="0"/>
                              </a:rPr>
                              <m:t>−4</m:t>
                            </m:r>
                            <m:r>
                              <a:rPr lang="hr-HR" i="1" smtClean="0">
                                <a:latin typeface="Cambria Math" panose="02040503050406030204" pitchFamily="18" charset="0"/>
                              </a:rPr>
                              <m:t>𝑎𝑐</m:t>
                            </m:r>
                          </m:e>
                        </m:rad>
                      </m:num>
                      <m:den>
                        <m:r>
                          <a:rPr lang="hr-HR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hr-HR" i="1" smtClean="0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  <m:r>
                      <a:rPr lang="hr-HR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hr-HR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r-H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−48±</m:t>
                        </m:r>
                        <m:rad>
                          <m:radPr>
                            <m:degHide m:val="on"/>
                            <m:ctrlPr>
                              <a:rPr lang="hr-HR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hr-H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hr-HR" b="0" i="1" smtClean="0">
                                    <a:latin typeface="Cambria Math" panose="02040503050406030204" pitchFamily="18" charset="0"/>
                                  </a:rPr>
                                  <m:t>48</m:t>
                                </m:r>
                              </m:e>
                              <m:sup>
                                <m:r>
                                  <a:rPr lang="hr-HR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hr-HR" b="0" i="1" smtClean="0">
                                <a:latin typeface="Cambria Math" panose="02040503050406030204" pitchFamily="18" charset="0"/>
                              </a:rPr>
                              <m:t>−4·5·128</m:t>
                            </m:r>
                          </m:e>
                        </m:rad>
                      </m:num>
                      <m:den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2·5</m:t>
                        </m:r>
                      </m:den>
                    </m:f>
                  </m:oMath>
                </a14:m>
                <a:r>
                  <a:rPr lang="hr-HR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r-H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hr-HR" i="1">
                            <a:latin typeface="Cambria Math" panose="02040503050406030204" pitchFamily="18" charset="0"/>
                          </a:rPr>
                          <m:t>8±</m:t>
                        </m:r>
                        <m:rad>
                          <m:radPr>
                            <m:degHide m:val="on"/>
                            <m:ctrlPr>
                              <a:rPr lang="hr-HR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hr-HR" b="0" i="1" smtClean="0">
                                <a:latin typeface="Cambria Math" panose="02040503050406030204" pitchFamily="18" charset="0"/>
                              </a:rPr>
                              <m:t>2304</m:t>
                            </m:r>
                            <m:r>
                              <a:rPr lang="hr-HR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hr-HR" b="0" i="1" smtClean="0">
                                <a:latin typeface="Cambria Math" panose="02040503050406030204" pitchFamily="18" charset="0"/>
                              </a:rPr>
                              <m:t>2560</m:t>
                            </m:r>
                          </m:e>
                        </m:rad>
                      </m:num>
                      <m:den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hr-HR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r-H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i="1">
                            <a:latin typeface="Cambria Math" panose="02040503050406030204" pitchFamily="18" charset="0"/>
                          </a:rPr>
                          <m:t>−8±</m:t>
                        </m:r>
                        <m:rad>
                          <m:radPr>
                            <m:degHide m:val="on"/>
                            <m:ctrlPr>
                              <a:rPr lang="hr-HR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hr-HR" i="1">
                                <a:latin typeface="Cambria Math" panose="02040503050406030204" pitchFamily="18" charset="0"/>
                              </a:rPr>
                              <m:t>−2</m:t>
                            </m:r>
                            <m:r>
                              <a:rPr lang="hr-HR" b="0" i="1" smtClean="0">
                                <a:latin typeface="Cambria Math" panose="02040503050406030204" pitchFamily="18" charset="0"/>
                              </a:rPr>
                              <m:t>56</m:t>
                            </m:r>
                          </m:e>
                        </m:rad>
                      </m:num>
                      <m:den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endParaRPr lang="hr-HR" dirty="0"/>
              </a:p>
            </p:txBody>
          </p:sp>
        </mc:Choice>
        <mc:Fallback xmlns="">
          <p:sp>
            <p:nvSpPr>
              <p:cNvPr id="3" name="Rezervirano mjesto sadržaja 2">
                <a:extLst>
                  <a:ext uri="{FF2B5EF4-FFF2-40B4-BE49-F238E27FC236}">
                    <a16:creationId xmlns:a16="http://schemas.microsoft.com/office/drawing/2014/main" id="{54B0E43D-778E-40C1-AB4B-CE70638CDF9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43" t="-3501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Ravni poveznik 4">
            <a:extLst>
              <a:ext uri="{FF2B5EF4-FFF2-40B4-BE49-F238E27FC236}">
                <a16:creationId xmlns:a16="http://schemas.microsoft.com/office/drawing/2014/main" id="{D867A544-ADE5-4509-8070-F90D9FF7EC1A}"/>
              </a:ext>
            </a:extLst>
          </p:cNvPr>
          <p:cNvCxnSpPr>
            <a:cxnSpLocks/>
          </p:cNvCxnSpPr>
          <p:nvPr/>
        </p:nvCxnSpPr>
        <p:spPr>
          <a:xfrm>
            <a:off x="838200" y="2823099"/>
            <a:ext cx="18606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vni poveznik 7">
            <a:extLst>
              <a:ext uri="{FF2B5EF4-FFF2-40B4-BE49-F238E27FC236}">
                <a16:creationId xmlns:a16="http://schemas.microsoft.com/office/drawing/2014/main" id="{237C7554-C113-4131-8B89-4EF3D095D2BE}"/>
              </a:ext>
            </a:extLst>
          </p:cNvPr>
          <p:cNvCxnSpPr/>
          <p:nvPr/>
        </p:nvCxnSpPr>
        <p:spPr>
          <a:xfrm>
            <a:off x="958788" y="3464510"/>
            <a:ext cx="1740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oveznik: zakrivljeno 21">
            <a:extLst>
              <a:ext uri="{FF2B5EF4-FFF2-40B4-BE49-F238E27FC236}">
                <a16:creationId xmlns:a16="http://schemas.microsoft.com/office/drawing/2014/main" id="{AABA019C-E690-4AE7-9A19-4A99819AAB3B}"/>
              </a:ext>
            </a:extLst>
          </p:cNvPr>
          <p:cNvCxnSpPr>
            <a:cxnSpLocks/>
          </p:cNvCxnSpPr>
          <p:nvPr/>
        </p:nvCxnSpPr>
        <p:spPr>
          <a:xfrm rot="16200000" flipV="1">
            <a:off x="9104054" y="4727359"/>
            <a:ext cx="1171851" cy="186433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kstniOkvir 22">
            <a:extLst>
              <a:ext uri="{FF2B5EF4-FFF2-40B4-BE49-F238E27FC236}">
                <a16:creationId xmlns:a16="http://schemas.microsoft.com/office/drawing/2014/main" id="{3380118D-790F-4AE5-881A-D00F8EC20F31}"/>
              </a:ext>
            </a:extLst>
          </p:cNvPr>
          <p:cNvSpPr txBox="1"/>
          <p:nvPr/>
        </p:nvSpPr>
        <p:spPr>
          <a:xfrm>
            <a:off x="7359589" y="3338004"/>
            <a:ext cx="39942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>
                <a:solidFill>
                  <a:srgbClr val="FF0000"/>
                </a:solidFill>
              </a:rPr>
              <a:t>Pravac i elipsa nemaju zajedničkih točaka.</a:t>
            </a:r>
          </a:p>
        </p:txBody>
      </p:sp>
      <p:sp>
        <p:nvSpPr>
          <p:cNvPr id="26" name="Strelica: zakrivljeno prema dolje 25">
            <a:extLst>
              <a:ext uri="{FF2B5EF4-FFF2-40B4-BE49-F238E27FC236}">
                <a16:creationId xmlns:a16="http://schemas.microsoft.com/office/drawing/2014/main" id="{79FB9C62-C0CB-40EB-AC1A-09F6606133E5}"/>
              </a:ext>
            </a:extLst>
          </p:cNvPr>
          <p:cNvSpPr/>
          <p:nvPr/>
        </p:nvSpPr>
        <p:spPr>
          <a:xfrm rot="5400000">
            <a:off x="2328382" y="2304707"/>
            <a:ext cx="1209528" cy="468668"/>
          </a:xfrm>
          <a:prstGeom prst="curvedDownArrow">
            <a:avLst>
              <a:gd name="adj1" fmla="val 25000"/>
              <a:gd name="adj2" fmla="val 83600"/>
              <a:gd name="adj3" fmla="val 42392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388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3" grpId="0"/>
      <p:bldP spid="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5474ADD-2C38-44E2-8B7D-7F9E7C768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U kojem su odnosu pravac i elipsa ?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9CF2666-1090-429C-8141-56F2053BC9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1800" dirty="0"/>
              <a:t>Pri određivanju odnosa pravca i elipse rješava se sustav dviju </a:t>
            </a:r>
            <a:r>
              <a:rPr lang="hr-HR" sz="1800" dirty="0" err="1"/>
              <a:t>jednadžbi,linearne</a:t>
            </a:r>
            <a:r>
              <a:rPr lang="hr-HR" sz="1800" dirty="0"/>
              <a:t> i </a:t>
            </a:r>
            <a:r>
              <a:rPr lang="hr-HR" sz="1800" dirty="0" err="1"/>
              <a:t>kvadratne.Zamjenom</a:t>
            </a:r>
            <a:r>
              <a:rPr lang="hr-HR" sz="1800" dirty="0"/>
              <a:t> jedne od nepoznanica iz jednadžbe pravca u jednadžbu elipse dobije se kvadratna jednadžba.</a:t>
            </a:r>
          </a:p>
          <a:p>
            <a:r>
              <a:rPr lang="hr-HR" sz="1800" dirty="0"/>
              <a:t>Ako je </a:t>
            </a:r>
            <a:r>
              <a:rPr lang="hr-HR" sz="1800" dirty="0" err="1"/>
              <a:t>diskriminanta</a:t>
            </a:r>
            <a:r>
              <a:rPr lang="hr-HR" sz="1800" dirty="0"/>
              <a:t> te kvadratne jednadžbe (</a:t>
            </a:r>
            <a:r>
              <a:rPr lang="hr-HR" sz="1800" dirty="0" err="1"/>
              <a:t>tj.izraz</a:t>
            </a:r>
            <a:r>
              <a:rPr lang="hr-HR" sz="1800" dirty="0"/>
              <a:t> pod korijenom) pozitivan broj onda pravac siječe elipsu u dvjema točkama          (Primjer 1.)</a:t>
            </a:r>
          </a:p>
          <a:p>
            <a:r>
              <a:rPr lang="hr-HR" sz="1800" dirty="0"/>
              <a:t>Ako je </a:t>
            </a:r>
            <a:r>
              <a:rPr lang="hr-HR" sz="1800" dirty="0" err="1"/>
              <a:t>diskriminanta</a:t>
            </a:r>
            <a:r>
              <a:rPr lang="hr-HR" sz="1800" dirty="0"/>
              <a:t> jednadžbe jednaka nuli tada pravac s krivuljom ima jednu zajedničku točku </a:t>
            </a:r>
            <a:r>
              <a:rPr lang="hr-HR" sz="1800" dirty="0" err="1"/>
              <a:t>tj.pravac</a:t>
            </a:r>
            <a:r>
              <a:rPr lang="hr-HR" sz="1800" dirty="0"/>
              <a:t> je </a:t>
            </a:r>
            <a:r>
              <a:rPr lang="hr-HR" sz="1800" dirty="0">
                <a:solidFill>
                  <a:srgbClr val="FF0000"/>
                </a:solidFill>
              </a:rPr>
              <a:t>tangenta</a:t>
            </a:r>
            <a:r>
              <a:rPr lang="hr-HR" sz="1800" dirty="0"/>
              <a:t> krivulje(Primjer 2.)</a:t>
            </a:r>
          </a:p>
          <a:p>
            <a:r>
              <a:rPr lang="hr-HR" sz="1800" dirty="0"/>
              <a:t>Ako je </a:t>
            </a:r>
            <a:r>
              <a:rPr lang="hr-HR" sz="1800" dirty="0" err="1"/>
              <a:t>diskriminata</a:t>
            </a:r>
            <a:r>
              <a:rPr lang="hr-HR" sz="1800" dirty="0"/>
              <a:t> negativna, jednadžba nema realnih rješenja pa pravac i elipsa nemaju zajedničkih točaka (Primjer 3.)</a:t>
            </a:r>
          </a:p>
          <a:p>
            <a:endParaRPr lang="hr-HR" sz="1800" dirty="0"/>
          </a:p>
          <a:p>
            <a:pPr marL="0" indent="0">
              <a:buNone/>
            </a:pPr>
            <a:r>
              <a:rPr lang="hr-HR" sz="1800" dirty="0"/>
              <a:t>Jednako kao u prethodnim primjerima pravca i elipse rješavaju se analogni zadaci i za ostale krivulje 2.reda  (hiperbolu i parabolu).     </a:t>
            </a:r>
          </a:p>
          <a:p>
            <a:endParaRPr lang="hr-HR" sz="1800" dirty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35704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2AEBE4B-7A88-48D3-9729-E9901F0E6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Zadatci za vježbu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zervirano mjesto sadržaja 2">
                <a:extLst>
                  <a:ext uri="{FF2B5EF4-FFF2-40B4-BE49-F238E27FC236}">
                    <a16:creationId xmlns:a16="http://schemas.microsoft.com/office/drawing/2014/main" id="{473E0BF2-F008-4606-881D-E37131882C9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hr-HR" sz="2400" dirty="0"/>
                  <a:t>1.Odredi u kojim točkama pravac x – 2y = 12 siječe elipsu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r-HR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r-HR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hr-HR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hr-HR" sz="2400" dirty="0"/>
                  <a:t>+ 4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r-HR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r-HR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hr-HR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hr-HR" sz="2400" b="0" i="1" smtClean="0">
                        <a:latin typeface="Cambria Math" panose="02040503050406030204" pitchFamily="18" charset="0"/>
                      </a:rPr>
                      <m:t>=80.</m:t>
                    </m:r>
                  </m:oMath>
                </a14:m>
                <a:endParaRPr lang="hr-HR" sz="2400" b="0" dirty="0"/>
              </a:p>
              <a:p>
                <a:pPr marL="0" indent="0">
                  <a:buNone/>
                </a:pPr>
                <a:r>
                  <a:rPr lang="hr-HR" sz="2400" dirty="0"/>
                  <a:t>2. Odredi u kojim točkama pravac y = x + 3 siječe elipsu 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r-HR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r-HR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hr-HR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hr-HR" sz="2400" b="0" i="1" smtClean="0">
                        <a:latin typeface="Cambria Math" panose="02040503050406030204" pitchFamily="18" charset="0"/>
                      </a:rPr>
                      <m:t>+ </m:t>
                    </m:r>
                    <m:sSup>
                      <m:sSupPr>
                        <m:ctrlPr>
                          <a:rPr lang="hr-HR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r-HR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hr-HR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hr-HR" sz="2400" b="0" i="1" smtClean="0">
                        <a:latin typeface="Cambria Math" panose="02040503050406030204" pitchFamily="18" charset="0"/>
                      </a:rPr>
                      <m:t>=2 .</m:t>
                    </m:r>
                  </m:oMath>
                </a14:m>
                <a:endParaRPr lang="hr-HR" sz="2400" b="0" dirty="0"/>
              </a:p>
              <a:p>
                <a:pPr marL="0" indent="0">
                  <a:buNone/>
                </a:pPr>
                <a:endParaRPr lang="hr-HR" dirty="0"/>
              </a:p>
              <a:p>
                <a:pPr marL="0" indent="0">
                  <a:buNone/>
                </a:pPr>
                <a:r>
                  <a:rPr lang="hr-HR" b="1" dirty="0">
                    <a:solidFill>
                      <a:srgbClr val="002060"/>
                    </a:solidFill>
                  </a:rPr>
                  <a:t>Domaća zadaća:</a:t>
                </a:r>
              </a:p>
              <a:p>
                <a:pPr marL="0" indent="0">
                  <a:buNone/>
                </a:pPr>
                <a:r>
                  <a:rPr lang="hr-HR" b="1" dirty="0">
                    <a:solidFill>
                      <a:srgbClr val="002060"/>
                    </a:solidFill>
                  </a:rPr>
                  <a:t>150.str. / 1.7.8.</a:t>
                </a:r>
              </a:p>
              <a:p>
                <a:pPr marL="0" indent="0">
                  <a:buNone/>
                </a:pPr>
                <a:endParaRPr lang="hr-HR" dirty="0"/>
              </a:p>
            </p:txBody>
          </p:sp>
        </mc:Choice>
        <mc:Fallback xmlns="">
          <p:sp>
            <p:nvSpPr>
              <p:cNvPr id="3" name="Rezervirano mjesto sadržaja 2">
                <a:extLst>
                  <a:ext uri="{FF2B5EF4-FFF2-40B4-BE49-F238E27FC236}">
                    <a16:creationId xmlns:a16="http://schemas.microsoft.com/office/drawing/2014/main" id="{473E0BF2-F008-4606-881D-E37131882C9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1961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56139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CFEA5DA-3331-46E2-B191-5D9ED63D5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100" dirty="0" err="1">
                <a:solidFill>
                  <a:schemeClr val="accent5">
                    <a:lumMod val="75000"/>
                  </a:schemeClr>
                </a:solidFill>
              </a:rPr>
              <a:t>RJEŠENJA:Zadatak</a:t>
            </a:r>
            <a:r>
              <a:rPr lang="hr-HR" sz="3100" dirty="0">
                <a:solidFill>
                  <a:schemeClr val="accent5">
                    <a:lumMod val="75000"/>
                  </a:schemeClr>
                </a:solidFill>
              </a:rPr>
              <a:t> 1.</a:t>
            </a:r>
            <a:r>
              <a:rPr lang="hr-HR" sz="67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br>
              <a:rPr lang="hr-HR" sz="67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hr-HR" sz="2200" dirty="0"/>
              <a:t>Odredimo u kojem su međusobnom položaju pravac   x – 2y = 12 i elipsa x</a:t>
            </a:r>
            <a:r>
              <a:rPr lang="hr-HR" sz="2200" baseline="30000" dirty="0"/>
              <a:t>2</a:t>
            </a:r>
            <a:r>
              <a:rPr lang="hr-HR" sz="2200" dirty="0"/>
              <a:t> + 4y</a:t>
            </a:r>
            <a:r>
              <a:rPr lang="hr-HR" sz="2200" baseline="30000" dirty="0"/>
              <a:t>2</a:t>
            </a:r>
            <a:r>
              <a:rPr lang="hr-HR" sz="2200" dirty="0"/>
              <a:t> = 80</a:t>
            </a:r>
            <a:endParaRPr lang="hr-H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zervirano mjesto sadržaja 2">
                <a:extLst>
                  <a:ext uri="{FF2B5EF4-FFF2-40B4-BE49-F238E27FC236}">
                    <a16:creationId xmlns:a16="http://schemas.microsoft.com/office/drawing/2014/main" id="{DB93AC41-4475-4C29-8012-1DF68C5C53D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:pPr marL="0" indent="0">
                  <a:buNone/>
                </a:pPr>
                <a:r>
                  <a:rPr lang="hr-HR" dirty="0"/>
                  <a:t>X – 2y = 12</a:t>
                </a:r>
              </a:p>
              <a:p>
                <a:pPr marL="0" indent="0">
                  <a:buNone/>
                </a:pPr>
                <a:r>
                  <a:rPr lang="hr-HR" dirty="0"/>
                  <a:t>x</a:t>
                </a:r>
                <a:r>
                  <a:rPr lang="hr-HR" baseline="30000" dirty="0"/>
                  <a:t>2</a:t>
                </a:r>
                <a:r>
                  <a:rPr lang="hr-HR" dirty="0"/>
                  <a:t> + 4y</a:t>
                </a:r>
                <a:r>
                  <a:rPr lang="hr-HR" baseline="30000" dirty="0"/>
                  <a:t>2</a:t>
                </a:r>
                <a:r>
                  <a:rPr lang="hr-HR" dirty="0"/>
                  <a:t> = 80</a:t>
                </a:r>
              </a:p>
              <a:p>
                <a:pPr marL="0" indent="0">
                  <a:buNone/>
                </a:pPr>
                <a:endParaRPr lang="hr-HR" dirty="0"/>
              </a:p>
              <a:p>
                <a:pPr marL="0" indent="0">
                  <a:buNone/>
                </a:pPr>
                <a:r>
                  <a:rPr lang="hr-HR" dirty="0"/>
                  <a:t>(12 + 2y)</a:t>
                </a:r>
                <a:r>
                  <a:rPr lang="hr-HR" baseline="30000" dirty="0"/>
                  <a:t>2</a:t>
                </a:r>
                <a:r>
                  <a:rPr lang="hr-HR" dirty="0"/>
                  <a:t> + 4y</a:t>
                </a:r>
                <a:r>
                  <a:rPr lang="hr-HR" baseline="30000" dirty="0"/>
                  <a:t>2</a:t>
                </a:r>
                <a:r>
                  <a:rPr lang="hr-HR" dirty="0"/>
                  <a:t>= 80</a:t>
                </a:r>
              </a:p>
              <a:p>
                <a:pPr marL="0" indent="0">
                  <a:buNone/>
                </a:pPr>
                <a:r>
                  <a:rPr lang="hr-HR" dirty="0"/>
                  <a:t>(144 + 48y + 4y</a:t>
                </a:r>
                <a:r>
                  <a:rPr lang="hr-HR" baseline="30000" dirty="0"/>
                  <a:t>2</a:t>
                </a:r>
                <a:r>
                  <a:rPr lang="hr-HR" dirty="0"/>
                  <a:t>) + 4y</a:t>
                </a:r>
                <a:r>
                  <a:rPr lang="hr-HR" baseline="30000" dirty="0"/>
                  <a:t>2</a:t>
                </a:r>
                <a:r>
                  <a:rPr lang="hr-HR" dirty="0"/>
                  <a:t>= 80</a:t>
                </a:r>
              </a:p>
              <a:p>
                <a:pPr marL="0" indent="0">
                  <a:buNone/>
                </a:pPr>
                <a:r>
                  <a:rPr lang="hr-HR" dirty="0"/>
                  <a:t>8y</a:t>
                </a:r>
                <a:r>
                  <a:rPr lang="hr-HR" baseline="30000" dirty="0"/>
                  <a:t>2 </a:t>
                </a:r>
                <a:r>
                  <a:rPr lang="hr-HR" dirty="0"/>
                  <a:t>+ 48 y + 64 = 0 /:8</a:t>
                </a:r>
              </a:p>
              <a:p>
                <a:pPr marL="0" indent="0">
                  <a:buNone/>
                </a:pPr>
                <a:r>
                  <a:rPr lang="hr-HR" dirty="0"/>
                  <a:t>y</a:t>
                </a:r>
                <a:r>
                  <a:rPr lang="hr-HR" baseline="30000" dirty="0"/>
                  <a:t>2 </a:t>
                </a:r>
                <a:r>
                  <a:rPr lang="hr-HR" dirty="0"/>
                  <a:t>+ 6 y + 8 = 0</a:t>
                </a:r>
              </a:p>
              <a:p>
                <a:pPr marL="0" indent="0">
                  <a:buNone/>
                </a:pPr>
                <a:r>
                  <a:rPr lang="hr-HR" dirty="0"/>
                  <a:t>a = 1, b = 6, c = 8</a:t>
                </a:r>
              </a:p>
              <a:p>
                <a:pPr marL="0" indent="0">
                  <a:buNone/>
                </a:pPr>
                <a:endParaRPr lang="hr-HR" dirty="0"/>
              </a:p>
              <a:p>
                <a:pPr marL="0" indent="0">
                  <a:buNone/>
                </a:pPr>
                <a:r>
                  <a:rPr lang="hr-HR" dirty="0"/>
                  <a:t>y</a:t>
                </a:r>
                <a:r>
                  <a:rPr lang="hr-HR" baseline="-25000" dirty="0"/>
                  <a:t>1,2 </a:t>
                </a:r>
                <a:r>
                  <a:rPr lang="hr-HR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r-H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hr-HR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hr-HR" i="1" smtClean="0">
                            <a:latin typeface="Cambria Math" panose="02040503050406030204" pitchFamily="18" charset="0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hr-HR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hr-HR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hr-HR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p>
                                <m:r>
                                  <a:rPr lang="hr-HR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hr-HR" i="1" smtClean="0">
                                <a:latin typeface="Cambria Math" panose="02040503050406030204" pitchFamily="18" charset="0"/>
                              </a:rPr>
                              <m:t>−4</m:t>
                            </m:r>
                            <m:r>
                              <a:rPr lang="hr-HR" i="1" smtClean="0">
                                <a:latin typeface="Cambria Math" panose="02040503050406030204" pitchFamily="18" charset="0"/>
                              </a:rPr>
                              <m:t>𝑎𝑐</m:t>
                            </m:r>
                          </m:e>
                        </m:rad>
                      </m:num>
                      <m:den>
                        <m:r>
                          <a:rPr lang="hr-HR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hr-HR" i="1" smtClean="0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  <m:r>
                      <a:rPr lang="hr-HR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hr-HR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r-H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−6±</m:t>
                        </m:r>
                        <m:rad>
                          <m:radPr>
                            <m:degHide m:val="on"/>
                            <m:ctrlPr>
                              <a:rPr lang="hr-HR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hr-H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hr-HR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  <m:sup>
                                <m:r>
                                  <a:rPr lang="hr-HR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hr-HR" b="0" i="1" smtClean="0">
                                <a:latin typeface="Cambria Math" panose="02040503050406030204" pitchFamily="18" charset="0"/>
                              </a:rPr>
                              <m:t>−4·1·8</m:t>
                            </m:r>
                          </m:e>
                        </m:rad>
                      </m:num>
                      <m:den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2·1</m:t>
                        </m:r>
                      </m:den>
                    </m:f>
                  </m:oMath>
                </a14:m>
                <a:r>
                  <a:rPr lang="hr-HR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r-H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−6±</m:t>
                        </m:r>
                        <m:rad>
                          <m:radPr>
                            <m:degHide m:val="on"/>
                            <m:ctrlPr>
                              <a:rPr lang="hr-HR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hr-HR" b="0" i="1" smtClean="0">
                                <a:latin typeface="Cambria Math" panose="02040503050406030204" pitchFamily="18" charset="0"/>
                              </a:rPr>
                              <m:t>36</m:t>
                            </m:r>
                            <m:r>
                              <a:rPr lang="hr-HR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hr-HR" b="0" i="1" smtClean="0">
                                <a:latin typeface="Cambria Math" panose="02040503050406030204" pitchFamily="18" charset="0"/>
                              </a:rPr>
                              <m:t>32</m:t>
                            </m:r>
                          </m:e>
                        </m:rad>
                      </m:num>
                      <m:den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hr-HR" dirty="0"/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r-HR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b="0" i="1" dirty="0" smtClean="0">
                            <a:latin typeface="Cambria Math" panose="02040503050406030204" pitchFamily="18" charset="0"/>
                          </a:rPr>
                          <m:t>−6</m:t>
                        </m:r>
                        <m:r>
                          <a:rPr lang="hr-HR" i="1">
                            <a:latin typeface="Cambria Math" panose="02040503050406030204" pitchFamily="18" charset="0"/>
                          </a:rPr>
                          <m:t>±</m:t>
                        </m:r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hr-HR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hr-HR" dirty="0"/>
              </a:p>
              <a:p>
                <a:pPr marL="0" indent="0">
                  <a:buNone/>
                </a:pPr>
                <a:r>
                  <a:rPr lang="hr-HR" dirty="0"/>
                  <a:t> </a:t>
                </a:r>
              </a:p>
              <a:p>
                <a:pPr marL="0" indent="0">
                  <a:buNone/>
                </a:pPr>
                <a:r>
                  <a:rPr lang="hr-HR" baseline="30000" dirty="0"/>
                  <a:t> </a:t>
                </a:r>
                <a:endParaRPr lang="hr-HR" dirty="0"/>
              </a:p>
              <a:p>
                <a:endParaRPr lang="hr-HR" dirty="0"/>
              </a:p>
            </p:txBody>
          </p:sp>
        </mc:Choice>
        <mc:Fallback xmlns="">
          <p:sp>
            <p:nvSpPr>
              <p:cNvPr id="3" name="Rezervirano mjesto sadržaja 2">
                <a:extLst>
                  <a:ext uri="{FF2B5EF4-FFF2-40B4-BE49-F238E27FC236}">
                    <a16:creationId xmlns:a16="http://schemas.microsoft.com/office/drawing/2014/main" id="{DB93AC41-4475-4C29-8012-1DF68C5C53D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8" t="-2521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Ravni poveznik 4">
            <a:extLst>
              <a:ext uri="{FF2B5EF4-FFF2-40B4-BE49-F238E27FC236}">
                <a16:creationId xmlns:a16="http://schemas.microsoft.com/office/drawing/2014/main" id="{CD6092C3-F2E8-4509-95E6-8D25864D46F3}"/>
              </a:ext>
            </a:extLst>
          </p:cNvPr>
          <p:cNvCxnSpPr/>
          <p:nvPr/>
        </p:nvCxnSpPr>
        <p:spPr>
          <a:xfrm>
            <a:off x="979714" y="2519265"/>
            <a:ext cx="15582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avni poveznik sa strelicom 6">
            <a:extLst>
              <a:ext uri="{FF2B5EF4-FFF2-40B4-BE49-F238E27FC236}">
                <a16:creationId xmlns:a16="http://schemas.microsoft.com/office/drawing/2014/main" id="{D1785AFA-822C-418C-B40E-163D83BFACBC}"/>
              </a:ext>
            </a:extLst>
          </p:cNvPr>
          <p:cNvCxnSpPr/>
          <p:nvPr/>
        </p:nvCxnSpPr>
        <p:spPr>
          <a:xfrm flipV="1">
            <a:off x="6354147" y="4450702"/>
            <a:ext cx="373224" cy="6064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vni poveznik sa strelicom 8">
            <a:extLst>
              <a:ext uri="{FF2B5EF4-FFF2-40B4-BE49-F238E27FC236}">
                <a16:creationId xmlns:a16="http://schemas.microsoft.com/office/drawing/2014/main" id="{77346EB2-0C1F-4397-BAA7-34B9DB0ECF1E}"/>
              </a:ext>
            </a:extLst>
          </p:cNvPr>
          <p:cNvCxnSpPr/>
          <p:nvPr/>
        </p:nvCxnSpPr>
        <p:spPr>
          <a:xfrm>
            <a:off x="6354147" y="5057192"/>
            <a:ext cx="541175" cy="4292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kstniOkvir 9">
            <a:extLst>
              <a:ext uri="{FF2B5EF4-FFF2-40B4-BE49-F238E27FC236}">
                <a16:creationId xmlns:a16="http://schemas.microsoft.com/office/drawing/2014/main" id="{D94DE396-A2E3-4F1E-95B4-B149A43AAE28}"/>
              </a:ext>
            </a:extLst>
          </p:cNvPr>
          <p:cNvSpPr txBox="1"/>
          <p:nvPr/>
        </p:nvSpPr>
        <p:spPr>
          <a:xfrm>
            <a:off x="6895322" y="4572000"/>
            <a:ext cx="1153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Y = -2</a:t>
            </a:r>
          </a:p>
        </p:txBody>
      </p:sp>
      <p:sp>
        <p:nvSpPr>
          <p:cNvPr id="11" name="TekstniOkvir 10">
            <a:extLst>
              <a:ext uri="{FF2B5EF4-FFF2-40B4-BE49-F238E27FC236}">
                <a16:creationId xmlns:a16="http://schemas.microsoft.com/office/drawing/2014/main" id="{8FDAB1D4-3920-4C17-99E0-EB991CF442FA}"/>
              </a:ext>
            </a:extLst>
          </p:cNvPr>
          <p:cNvSpPr txBox="1"/>
          <p:nvPr/>
        </p:nvSpPr>
        <p:spPr>
          <a:xfrm flipH="1">
            <a:off x="8216785" y="4541460"/>
            <a:ext cx="852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Y = -4</a:t>
            </a:r>
          </a:p>
        </p:txBody>
      </p:sp>
      <p:cxnSp>
        <p:nvCxnSpPr>
          <p:cNvPr id="13" name="Poveznik: zakrivljeno 12">
            <a:extLst>
              <a:ext uri="{FF2B5EF4-FFF2-40B4-BE49-F238E27FC236}">
                <a16:creationId xmlns:a16="http://schemas.microsoft.com/office/drawing/2014/main" id="{74FC02B9-30A7-4855-8BCD-362D82257FB7}"/>
              </a:ext>
            </a:extLst>
          </p:cNvPr>
          <p:cNvCxnSpPr/>
          <p:nvPr/>
        </p:nvCxnSpPr>
        <p:spPr>
          <a:xfrm rot="10800000">
            <a:off x="3825551" y="1996752"/>
            <a:ext cx="3536302" cy="2388637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vni poveznik sa strelicom 14">
            <a:extLst>
              <a:ext uri="{FF2B5EF4-FFF2-40B4-BE49-F238E27FC236}">
                <a16:creationId xmlns:a16="http://schemas.microsoft.com/office/drawing/2014/main" id="{78777ABA-E10E-4477-B254-7CAF9F737A9B}"/>
              </a:ext>
            </a:extLst>
          </p:cNvPr>
          <p:cNvCxnSpPr>
            <a:cxnSpLocks/>
          </p:cNvCxnSpPr>
          <p:nvPr/>
        </p:nvCxnSpPr>
        <p:spPr>
          <a:xfrm>
            <a:off x="2136710" y="1996752"/>
            <a:ext cx="51318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kstniOkvir 16">
            <a:extLst>
              <a:ext uri="{FF2B5EF4-FFF2-40B4-BE49-F238E27FC236}">
                <a16:creationId xmlns:a16="http://schemas.microsoft.com/office/drawing/2014/main" id="{C856DC14-C8CC-428C-8873-E6A4C5EB3B93}"/>
              </a:ext>
            </a:extLst>
          </p:cNvPr>
          <p:cNvSpPr txBox="1"/>
          <p:nvPr/>
        </p:nvSpPr>
        <p:spPr>
          <a:xfrm>
            <a:off x="2649895" y="1810142"/>
            <a:ext cx="2883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X = 12 + 2y</a:t>
            </a:r>
          </a:p>
        </p:txBody>
      </p:sp>
      <p:sp>
        <p:nvSpPr>
          <p:cNvPr id="18" name="TekstniOkvir 17">
            <a:extLst>
              <a:ext uri="{FF2B5EF4-FFF2-40B4-BE49-F238E27FC236}">
                <a16:creationId xmlns:a16="http://schemas.microsoft.com/office/drawing/2014/main" id="{5CA23483-2A12-4CE4-9CE8-C82ACAA770CA}"/>
              </a:ext>
            </a:extLst>
          </p:cNvPr>
          <p:cNvSpPr txBox="1"/>
          <p:nvPr/>
        </p:nvSpPr>
        <p:spPr>
          <a:xfrm>
            <a:off x="5637244" y="1931440"/>
            <a:ext cx="22564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X</a:t>
            </a:r>
            <a:r>
              <a:rPr lang="hr-HR" baseline="-25000" dirty="0"/>
              <a:t>1</a:t>
            </a:r>
            <a:r>
              <a:rPr lang="hr-HR" dirty="0"/>
              <a:t> = 12 + 2·(-2)= 8</a:t>
            </a:r>
          </a:p>
          <a:p>
            <a:r>
              <a:rPr lang="hr-HR" dirty="0"/>
              <a:t>X</a:t>
            </a:r>
            <a:r>
              <a:rPr lang="hr-HR" baseline="-25000" dirty="0"/>
              <a:t>2</a:t>
            </a:r>
            <a:r>
              <a:rPr lang="hr-HR" dirty="0"/>
              <a:t> = 12 + 2·(-4) = 4</a:t>
            </a:r>
          </a:p>
        </p:txBody>
      </p:sp>
      <p:sp>
        <p:nvSpPr>
          <p:cNvPr id="20" name="TekstniOkvir 19">
            <a:extLst>
              <a:ext uri="{FF2B5EF4-FFF2-40B4-BE49-F238E27FC236}">
                <a16:creationId xmlns:a16="http://schemas.microsoft.com/office/drawing/2014/main" id="{0CBAC02E-934F-4B70-8838-4A05B8DB15BE}"/>
              </a:ext>
            </a:extLst>
          </p:cNvPr>
          <p:cNvSpPr txBox="1"/>
          <p:nvPr/>
        </p:nvSpPr>
        <p:spPr>
          <a:xfrm>
            <a:off x="8216784" y="2971800"/>
            <a:ext cx="21324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FF0000"/>
                </a:solidFill>
              </a:rPr>
              <a:t>Rješenje:</a:t>
            </a:r>
          </a:p>
          <a:p>
            <a:r>
              <a:rPr lang="hr-HR" dirty="0">
                <a:solidFill>
                  <a:srgbClr val="FF0000"/>
                </a:solidFill>
              </a:rPr>
              <a:t>(4,-4) i (8,-2)</a:t>
            </a:r>
          </a:p>
        </p:txBody>
      </p:sp>
    </p:spTree>
    <p:extLst>
      <p:ext uri="{BB962C8B-B14F-4D97-AF65-F5344CB8AC3E}">
        <p14:creationId xmlns:p14="http://schemas.microsoft.com/office/powerpoint/2010/main" val="3644461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Naslov 1">
                <a:extLst>
                  <a:ext uri="{FF2B5EF4-FFF2-40B4-BE49-F238E27FC236}">
                    <a16:creationId xmlns:a16="http://schemas.microsoft.com/office/drawing/2014/main" id="{A3666A02-1FBF-4091-AEAB-B26740F9E0C3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pPr marL="0" indent="0">
                  <a:buNone/>
                </a:pPr>
                <a:br>
                  <a:rPr lang="hr-HR" sz="4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</a:br>
                <a:br>
                  <a:rPr lang="hr-HR" sz="4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</a:br>
                <a:r>
                  <a:rPr lang="hr-HR" sz="3600" dirty="0" err="1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RJEŠENJA:</a:t>
                </a:r>
                <a:r>
                  <a:rPr lang="hr-HR" sz="3100" dirty="0" err="1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Zadatak</a:t>
                </a:r>
                <a:r>
                  <a:rPr lang="hr-HR" sz="31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2</a:t>
                </a:r>
                <a:r>
                  <a:rPr lang="hr-HR" sz="3100" dirty="0"/>
                  <a:t>:</a:t>
                </a:r>
                <a:br>
                  <a:rPr lang="hr-HR" sz="3100" dirty="0"/>
                </a:br>
                <a:r>
                  <a:rPr lang="hr-HR" sz="3100" dirty="0"/>
                  <a:t>Odredi u kojim točkama pravac y = x + 3 siječe elipsu 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r-HR" sz="31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r-HR" sz="31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hr-HR" sz="31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hr-HR" sz="3100" b="0" i="1" smtClean="0">
                        <a:latin typeface="Cambria Math" panose="02040503050406030204" pitchFamily="18" charset="0"/>
                      </a:rPr>
                      <m:t>+ </m:t>
                    </m:r>
                    <m:sSup>
                      <m:sSupPr>
                        <m:ctrlPr>
                          <a:rPr lang="hr-HR" sz="31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r-HR" sz="31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hr-HR" sz="31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hr-HR" sz="3100" b="0" i="1" smtClean="0">
                        <a:latin typeface="Cambria Math" panose="02040503050406030204" pitchFamily="18" charset="0"/>
                      </a:rPr>
                      <m:t>=2 .</m:t>
                    </m:r>
                  </m:oMath>
                </a14:m>
                <a:br>
                  <a:rPr lang="hr-HR" sz="3100" b="0" dirty="0"/>
                </a:br>
                <a:br>
                  <a:rPr lang="hr-HR" dirty="0"/>
                </a:br>
                <a:endParaRPr lang="hr-HR" dirty="0"/>
              </a:p>
            </p:txBody>
          </p:sp>
        </mc:Choice>
        <mc:Fallback xmlns="">
          <p:sp>
            <p:nvSpPr>
              <p:cNvPr id="2" name="Naslov 1">
                <a:extLst>
                  <a:ext uri="{FF2B5EF4-FFF2-40B4-BE49-F238E27FC236}">
                    <a16:creationId xmlns:a16="http://schemas.microsoft.com/office/drawing/2014/main" id="{A3666A02-1FBF-4091-AEAB-B26740F9E0C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1507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zervirano mjesto sadržaja 2">
                <a:extLst>
                  <a:ext uri="{FF2B5EF4-FFF2-40B4-BE49-F238E27FC236}">
                    <a16:creationId xmlns:a16="http://schemas.microsoft.com/office/drawing/2014/main" id="{7CB33545-D617-4A64-800E-CC4583EDB05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hr-HR" dirty="0"/>
                  <a:t>Y = x + 3</a:t>
                </a:r>
              </a:p>
              <a:p>
                <a:pPr marL="0" indent="0">
                  <a:buNone/>
                </a:pPr>
                <a:r>
                  <a:rPr lang="hr-HR" dirty="0"/>
                  <a:t>2x</a:t>
                </a:r>
                <a:r>
                  <a:rPr lang="hr-HR" baseline="30000" dirty="0"/>
                  <a:t>2</a:t>
                </a:r>
                <a:r>
                  <a:rPr lang="hr-HR" dirty="0"/>
                  <a:t> + y</a:t>
                </a:r>
                <a:r>
                  <a:rPr lang="hr-HR" baseline="30000" dirty="0"/>
                  <a:t>2</a:t>
                </a:r>
                <a:r>
                  <a:rPr lang="hr-HR" dirty="0"/>
                  <a:t> = 2</a:t>
                </a:r>
              </a:p>
              <a:p>
                <a:pPr marL="0" indent="0">
                  <a:buNone/>
                </a:pPr>
                <a:r>
                  <a:rPr lang="hr-HR" dirty="0"/>
                  <a:t>2x</a:t>
                </a:r>
                <a:r>
                  <a:rPr lang="hr-HR" baseline="30000" dirty="0"/>
                  <a:t>2   </a:t>
                </a:r>
                <a:r>
                  <a:rPr lang="hr-HR" dirty="0"/>
                  <a:t>+ (x + 3)</a:t>
                </a:r>
                <a:r>
                  <a:rPr lang="hr-HR" baseline="30000" dirty="0"/>
                  <a:t>2</a:t>
                </a:r>
                <a:r>
                  <a:rPr lang="hr-HR" dirty="0"/>
                  <a:t> = 2</a:t>
                </a:r>
              </a:p>
              <a:p>
                <a:pPr marL="0" indent="0">
                  <a:buNone/>
                </a:pPr>
                <a:r>
                  <a:rPr lang="hr-HR" dirty="0"/>
                  <a:t>2x</a:t>
                </a:r>
                <a:r>
                  <a:rPr lang="hr-HR" baseline="30000" dirty="0"/>
                  <a:t>2  </a:t>
                </a:r>
                <a:r>
                  <a:rPr lang="hr-HR" dirty="0"/>
                  <a:t>+ x</a:t>
                </a:r>
                <a:r>
                  <a:rPr lang="hr-HR" baseline="30000" dirty="0"/>
                  <a:t>2 </a:t>
                </a:r>
                <a:r>
                  <a:rPr lang="hr-HR" dirty="0"/>
                  <a:t> + 6x + 9 </a:t>
                </a:r>
                <a:r>
                  <a:rPr lang="hr-HR" baseline="30000" dirty="0"/>
                  <a:t>  </a:t>
                </a:r>
                <a:r>
                  <a:rPr lang="hr-HR" dirty="0"/>
                  <a:t>= 2</a:t>
                </a:r>
              </a:p>
              <a:p>
                <a:pPr marL="0" indent="0">
                  <a:buNone/>
                </a:pPr>
                <a:r>
                  <a:rPr lang="hr-HR" dirty="0"/>
                  <a:t>3x</a:t>
                </a:r>
                <a:r>
                  <a:rPr lang="hr-HR" baseline="30000" dirty="0"/>
                  <a:t>2 </a:t>
                </a:r>
                <a:r>
                  <a:rPr lang="hr-HR" dirty="0"/>
                  <a:t> + 6x + 7 = 0</a:t>
                </a:r>
              </a:p>
              <a:p>
                <a:pPr marL="0" indent="0">
                  <a:buNone/>
                </a:pPr>
                <a:r>
                  <a:rPr lang="hr-HR" dirty="0"/>
                  <a:t>a = 3, b = 6, c = 7</a:t>
                </a:r>
              </a:p>
              <a:p>
                <a:pPr marL="0" indent="0">
                  <a:buNone/>
                </a:pPr>
                <a:endParaRPr lang="hr-HR" dirty="0"/>
              </a:p>
              <a:p>
                <a:pPr marL="0" indent="0">
                  <a:buNone/>
                </a:pPr>
                <a:r>
                  <a:rPr lang="hr-HR" dirty="0"/>
                  <a:t>y</a:t>
                </a:r>
                <a:r>
                  <a:rPr lang="hr-HR" baseline="-25000" dirty="0"/>
                  <a:t>1,2 </a:t>
                </a:r>
                <a:r>
                  <a:rPr lang="hr-HR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r-H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hr-HR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hr-HR" i="1" smtClean="0">
                            <a:latin typeface="Cambria Math" panose="02040503050406030204" pitchFamily="18" charset="0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hr-HR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hr-HR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hr-HR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p>
                                <m:r>
                                  <a:rPr lang="hr-HR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hr-HR" i="1" smtClean="0">
                                <a:latin typeface="Cambria Math" panose="02040503050406030204" pitchFamily="18" charset="0"/>
                              </a:rPr>
                              <m:t>−4</m:t>
                            </m:r>
                            <m:r>
                              <a:rPr lang="hr-HR" i="1" smtClean="0">
                                <a:latin typeface="Cambria Math" panose="02040503050406030204" pitchFamily="18" charset="0"/>
                              </a:rPr>
                              <m:t>𝑎𝑐</m:t>
                            </m:r>
                          </m:e>
                        </m:rad>
                      </m:num>
                      <m:den>
                        <m:r>
                          <a:rPr lang="hr-HR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hr-HR" i="1" smtClean="0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  <m:r>
                      <a:rPr lang="hr-HR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hr-HR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r-H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−6±</m:t>
                        </m:r>
                        <m:rad>
                          <m:radPr>
                            <m:degHide m:val="on"/>
                            <m:ctrlPr>
                              <a:rPr lang="hr-HR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hr-H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hr-HR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  <m:sup>
                                <m:r>
                                  <a:rPr lang="hr-HR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hr-HR" b="0" i="1" smtClean="0">
                                <a:latin typeface="Cambria Math" panose="02040503050406030204" pitchFamily="18" charset="0"/>
                              </a:rPr>
                              <m:t>−4·3·7</m:t>
                            </m:r>
                          </m:e>
                        </m:rad>
                      </m:num>
                      <m:den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2·3</m:t>
                        </m:r>
                      </m:den>
                    </m:f>
                  </m:oMath>
                </a14:m>
                <a:r>
                  <a:rPr lang="hr-HR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r-H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−6±</m:t>
                        </m:r>
                        <m:rad>
                          <m:radPr>
                            <m:degHide m:val="on"/>
                            <m:ctrlPr>
                              <a:rPr lang="hr-HR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hr-HR" b="0" i="1" smtClean="0">
                                <a:latin typeface="Cambria Math" panose="02040503050406030204" pitchFamily="18" charset="0"/>
                              </a:rPr>
                              <m:t>36</m:t>
                            </m:r>
                            <m:r>
                              <a:rPr lang="hr-HR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hr-HR" b="0" i="1" smtClean="0">
                                <a:latin typeface="Cambria Math" panose="02040503050406030204" pitchFamily="18" charset="0"/>
                              </a:rPr>
                              <m:t>84</m:t>
                            </m:r>
                          </m:e>
                        </m:rad>
                      </m:num>
                      <m:den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hr-HR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r-H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i="1">
                            <a:latin typeface="Cambria Math" panose="02040503050406030204" pitchFamily="18" charset="0"/>
                          </a:rPr>
                          <m:t>−6±</m:t>
                        </m:r>
                        <m:rad>
                          <m:radPr>
                            <m:degHide m:val="on"/>
                            <m:ctrlPr>
                              <a:rPr lang="hr-HR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hr-HR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hr-HR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hr-HR" i="1">
                                <a:latin typeface="Cambria Math" panose="02040503050406030204" pitchFamily="18" charset="0"/>
                              </a:rPr>
                              <m:t>8</m:t>
                            </m:r>
                          </m:e>
                        </m:rad>
                      </m:num>
                      <m:den>
                        <m:r>
                          <a:rPr lang="hr-HR" i="1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hr-HR" dirty="0"/>
                  <a:t>    </a:t>
                </a:r>
              </a:p>
            </p:txBody>
          </p:sp>
        </mc:Choice>
        <mc:Fallback xmlns="">
          <p:sp>
            <p:nvSpPr>
              <p:cNvPr id="3" name="Rezervirano mjesto sadržaja 2">
                <a:extLst>
                  <a:ext uri="{FF2B5EF4-FFF2-40B4-BE49-F238E27FC236}">
                    <a16:creationId xmlns:a16="http://schemas.microsoft.com/office/drawing/2014/main" id="{7CB33545-D617-4A64-800E-CC4583EDB05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217" t="-2241" b="-1261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Poveznik: zakrivljeno 7">
            <a:extLst>
              <a:ext uri="{FF2B5EF4-FFF2-40B4-BE49-F238E27FC236}">
                <a16:creationId xmlns:a16="http://schemas.microsoft.com/office/drawing/2014/main" id="{78E8DEC5-9F4C-40FD-891B-1138B187B869}"/>
              </a:ext>
            </a:extLst>
          </p:cNvPr>
          <p:cNvCxnSpPr/>
          <p:nvPr/>
        </p:nvCxnSpPr>
        <p:spPr>
          <a:xfrm rot="16200000" flipV="1">
            <a:off x="7120759" y="3820511"/>
            <a:ext cx="1975945" cy="1965434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kstniOkvir 8">
            <a:extLst>
              <a:ext uri="{FF2B5EF4-FFF2-40B4-BE49-F238E27FC236}">
                <a16:creationId xmlns:a16="http://schemas.microsoft.com/office/drawing/2014/main" id="{BEB7E2A6-5F63-4492-B3F8-274764F74558}"/>
              </a:ext>
            </a:extLst>
          </p:cNvPr>
          <p:cNvSpPr txBox="1"/>
          <p:nvPr/>
        </p:nvSpPr>
        <p:spPr>
          <a:xfrm>
            <a:off x="5638799" y="2864069"/>
            <a:ext cx="3452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Nemaju zajedničkih točaka. </a:t>
            </a:r>
          </a:p>
        </p:txBody>
      </p:sp>
      <p:cxnSp>
        <p:nvCxnSpPr>
          <p:cNvPr id="11" name="Ravni poveznik 10">
            <a:extLst>
              <a:ext uri="{FF2B5EF4-FFF2-40B4-BE49-F238E27FC236}">
                <a16:creationId xmlns:a16="http://schemas.microsoft.com/office/drawing/2014/main" id="{78504F1C-72E9-44CE-82FC-89F81BDC454D}"/>
              </a:ext>
            </a:extLst>
          </p:cNvPr>
          <p:cNvCxnSpPr>
            <a:cxnSpLocks/>
          </p:cNvCxnSpPr>
          <p:nvPr/>
        </p:nvCxnSpPr>
        <p:spPr>
          <a:xfrm>
            <a:off x="838200" y="2785241"/>
            <a:ext cx="18944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51082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617</TotalTime>
  <Words>841</Words>
  <Application>Microsoft Office PowerPoint</Application>
  <PresentationFormat>Široki zaslon</PresentationFormat>
  <Paragraphs>98</Paragraphs>
  <Slides>9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Tema sustava Office</vt:lpstr>
      <vt:lpstr>Presjek pravca i krivulje drugog reda</vt:lpstr>
      <vt:lpstr>PowerPoint prezentacija</vt:lpstr>
      <vt:lpstr>Primjer 1.  Odredimo u kojem su međusobnom položaju pravac  -x + y + 2 = 0  i elipsa x2 + 3y2 = 12. </vt:lpstr>
      <vt:lpstr>Primjer 2.  Odredimo u kojem su međusobnom položaju pravac   y = x + 5  i elipsa 5x2 + 20y2 = 100.</vt:lpstr>
      <vt:lpstr>Primjer 3.  Odredimo u kojem su međusobnom položaju pravac  - x + y – 6 = 0  i elipsa  x^2/16 + y^2/4 = 1.</vt:lpstr>
      <vt:lpstr>U kojem su odnosu pravac i elipsa ?</vt:lpstr>
      <vt:lpstr>Zadatci za vježbu</vt:lpstr>
      <vt:lpstr>RJEŠENJA:Zadatak 1.  Odredimo u kojem su međusobnom položaju pravac   x – 2y = 12 i elipsa x2 + 4y2 = 80</vt:lpstr>
      <vt:lpstr>  RJEŠENJA:Zadatak 2: Odredi u kojim točkama pravac y = x + 3 siječe elipsu 2x^2+ y^2=2 .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Presjek pravca i krivulje drugog reda</dc:title>
  <dc:creator>Stjepan Britvić</dc:creator>
  <cp:lastModifiedBy>Nensi Tijan</cp:lastModifiedBy>
  <cp:revision>41</cp:revision>
  <dcterms:created xsi:type="dcterms:W3CDTF">2021-05-15T13:31:25Z</dcterms:created>
  <dcterms:modified xsi:type="dcterms:W3CDTF">2021-05-19T19:20:16Z</dcterms:modified>
</cp:coreProperties>
</file>